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84" r:id="rId5"/>
    <p:sldId id="272" r:id="rId6"/>
    <p:sldId id="273" r:id="rId7"/>
    <p:sldId id="274" r:id="rId8"/>
    <p:sldId id="275" r:id="rId9"/>
    <p:sldId id="276" r:id="rId10"/>
    <p:sldId id="260" r:id="rId11"/>
    <p:sldId id="293" r:id="rId12"/>
    <p:sldId id="289" r:id="rId13"/>
    <p:sldId id="292" r:id="rId14"/>
    <p:sldId id="291" r:id="rId15"/>
    <p:sldId id="299" r:id="rId16"/>
    <p:sldId id="298" r:id="rId17"/>
    <p:sldId id="295" r:id="rId18"/>
    <p:sldId id="297" r:id="rId19"/>
    <p:sldId id="296" r:id="rId20"/>
    <p:sldId id="300" r:id="rId21"/>
    <p:sldId id="283" r:id="rId22"/>
    <p:sldId id="282" r:id="rId23"/>
    <p:sldId id="277" r:id="rId24"/>
    <p:sldId id="302" r:id="rId25"/>
    <p:sldId id="303" r:id="rId26"/>
    <p:sldId id="301" r:id="rId27"/>
    <p:sldId id="304" r:id="rId28"/>
    <p:sldId id="305" r:id="rId29"/>
    <p:sldId id="306" r:id="rId30"/>
    <p:sldId id="294" r:id="rId31"/>
    <p:sldId id="307" r:id="rId32"/>
    <p:sldId id="308" r:id="rId33"/>
    <p:sldId id="281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ECF3"/>
    <a:srgbClr val="5B332D"/>
    <a:srgbClr val="E26927"/>
    <a:srgbClr val="EEA42B"/>
    <a:srgbClr val="EDA66E"/>
    <a:srgbClr val="773D36"/>
    <a:srgbClr val="F6E9D8"/>
    <a:srgbClr val="F8F1E5"/>
    <a:srgbClr val="8BBB4C"/>
    <a:srgbClr val="B51D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6DB8351-B49E-4CF4-A1CB-BC7D66095A5B}" v="47" dt="2022-06-07T08:40:09.80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957" autoAdjust="0"/>
    <p:restoredTop sz="94660"/>
  </p:normalViewPr>
  <p:slideViewPr>
    <p:cSldViewPr snapToGrid="0" showGuides="1">
      <p:cViewPr varScale="1">
        <p:scale>
          <a:sx n="108" d="100"/>
          <a:sy n="108" d="100"/>
        </p:scale>
        <p:origin x="888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5/10/relationships/revisionInfo" Target="revisionInfo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0D78EA-B357-1A25-6DC3-F66A5998BC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A5F3D0-B2D1-18B4-2CCD-9822E834F8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A71D3D-1BAD-AADC-9994-6085CD19A4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CAF9B-2E44-4053-9D7D-390B7E0C266D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5BC9DC-B621-0C65-BB01-7FA17DBFCC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3348E9-C4A6-8F93-44CE-B0995C2C7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A481D-D4B2-414D-A933-8256239D4E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7686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D7E0A4-8CE5-D914-D874-D2AA46A04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3E57A0-50F4-D1CC-78A5-FAC7B249FD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1BEE54-BD3F-0E0E-DD7E-545567B0F2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CAF9B-2E44-4053-9D7D-390B7E0C266D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59985E-65D1-BD42-797D-FE0ADE59C8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62FCE9-FB6D-A229-B3B8-A2FEA7F78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A481D-D4B2-414D-A933-8256239D4E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4235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C574BC2-04A1-BA7B-915A-5F578806509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E296340-23C4-046B-9702-6334667EE6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F4FBAD-06FE-7898-0111-73DB139294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CAF9B-2E44-4053-9D7D-390B7E0C266D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33F083-1392-3543-E202-1BE3D7ADCD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2866DE-4E8D-0447-C357-4FD894317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A481D-D4B2-414D-A933-8256239D4E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4290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F78BF6-5AC2-4C48-8AF1-409EE4FC1B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4AD02F-9971-6D4A-54C3-085CFB5799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682F9E-7EF7-CBD8-D623-078C4A5711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CAF9B-2E44-4053-9D7D-390B7E0C266D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1D0554-6BBA-59AA-E8C7-AC2B61F2D1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801A5E-7F3F-E718-C0C8-92FD1E43EB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A481D-D4B2-414D-A933-8256239D4E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34525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721108-61E4-6BF0-98D4-9341B8C1B6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049349-E668-1455-9DBA-C547BD6768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E3CBB3-90F9-8A56-A3C5-D9B003583C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CAF9B-2E44-4053-9D7D-390B7E0C266D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4422AB-AF81-B16C-5DCB-FCE9FF5A3A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962DCF-8647-9ADE-086F-5906544DE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A481D-D4B2-414D-A933-8256239D4E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0393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AE773-5535-7FC5-0398-CD595484F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CC6E8C-48EF-23CA-1534-392856A34D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16D87B-5583-0D74-8D91-E979AD5CFB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4FB260-7419-2937-8726-F890D2B3E8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CAF9B-2E44-4053-9D7D-390B7E0C266D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C3609D-ACD7-57C0-C7C7-AD76D32E2D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949DCC-14AB-2CEA-FF4B-597551FE79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A481D-D4B2-414D-A933-8256239D4E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8254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D89637-1642-9220-BE4E-22966D88C7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FD1E6B-7FBB-C679-07C8-3EFBE7DDBB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0859A7-359C-14BD-EF8B-7032027ED0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F2BBE6A-DE61-85D2-86BF-692FE9FEB7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461F8E5-BA88-7FE9-5EE0-E124DF2699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449C165-E2D6-3893-0662-BCAE3B47D0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CAF9B-2E44-4053-9D7D-390B7E0C266D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5D6D3BB-5230-9EF8-E1A6-AF4D1B521B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82AC75-2C9B-A891-B88F-DFC5B1AE19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A481D-D4B2-414D-A933-8256239D4E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3583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148E1B-655E-1553-F34A-C910EC11F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1CCA440-71CB-4AAB-9F9F-B9C7EF4018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CAF9B-2E44-4053-9D7D-390B7E0C266D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753CE2-124F-68FE-2DF6-608DFE1D76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AD5E3A-50C0-2884-5C58-2E9573C4F8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A481D-D4B2-414D-A933-8256239D4E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8494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6509347-6A6F-84BD-921E-6225923BB3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CAF9B-2E44-4053-9D7D-390B7E0C266D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01B4D1-A9D5-B4BB-8E80-D686E8836D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7594F0-D5C0-29EB-D9D7-7834264771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A481D-D4B2-414D-A933-8256239D4E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3935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1426B0-5D87-5D9C-2166-08139C204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CF458F-375A-5275-A28D-DCC237D580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AB767B-8922-57C6-9340-9DE90EB577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BDCDD1-E5C5-F173-5155-5F5F72D4ED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CAF9B-2E44-4053-9D7D-390B7E0C266D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4DC3EB-EBD2-FDAC-E7B4-BE8E557A05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EF2606-A31B-BA40-A7E6-9FBF906AB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A481D-D4B2-414D-A933-8256239D4E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1867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7FD364-559C-2975-70D7-C154A6756C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E32C97D-D512-747D-56FE-28A00C55D1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637756-6343-EA5F-21A9-5800B94385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DEBDE1-A415-3081-83C9-06B23EF9A0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CAF9B-2E44-4053-9D7D-390B7E0C266D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3BC91C-D213-8C67-861A-2E655B1926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FD806F-7384-3A4E-1A79-C3B7E0C5C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A481D-D4B2-414D-A933-8256239D4E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9972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13CC43-A730-DAFE-0C9B-4D15D96414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177C66-EE4D-F361-3040-4FEA18B9B4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79153B-84CA-C49B-3CBD-D18E14A0A60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7CAF9B-2E44-4053-9D7D-390B7E0C266D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D51FA1-628D-D31A-B96D-C33A9B8348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A0935A-C2EE-98DA-6659-87B65EBC47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8A481D-D4B2-414D-A933-8256239D4E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9730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microsoft.com/office/2007/relationships/hdphoto" Target="../media/hdphoto5.wdp"/><Relationship Id="rId18" Type="http://schemas.openxmlformats.org/officeDocument/2006/relationships/image" Target="../media/image34.png"/><Relationship Id="rId26" Type="http://schemas.openxmlformats.org/officeDocument/2006/relationships/image" Target="../media/image40.png"/><Relationship Id="rId3" Type="http://schemas.openxmlformats.org/officeDocument/2006/relationships/image" Target="../media/image24.png"/><Relationship Id="rId21" Type="http://schemas.openxmlformats.org/officeDocument/2006/relationships/image" Target="../media/image36.png"/><Relationship Id="rId7" Type="http://schemas.openxmlformats.org/officeDocument/2006/relationships/image" Target="../media/image28.png"/><Relationship Id="rId12" Type="http://schemas.openxmlformats.org/officeDocument/2006/relationships/image" Target="../media/image31.png"/><Relationship Id="rId17" Type="http://schemas.microsoft.com/office/2007/relationships/hdphoto" Target="../media/hdphoto7.wdp"/><Relationship Id="rId25" Type="http://schemas.openxmlformats.org/officeDocument/2006/relationships/image" Target="../media/image39.png"/><Relationship Id="rId2" Type="http://schemas.openxmlformats.org/officeDocument/2006/relationships/image" Target="../media/image23.png"/><Relationship Id="rId16" Type="http://schemas.openxmlformats.org/officeDocument/2006/relationships/image" Target="../media/image33.png"/><Relationship Id="rId20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microsoft.com/office/2007/relationships/hdphoto" Target="../media/hdphoto4.wdp"/><Relationship Id="rId24" Type="http://schemas.microsoft.com/office/2007/relationships/hdphoto" Target="../media/hdphoto9.wdp"/><Relationship Id="rId5" Type="http://schemas.openxmlformats.org/officeDocument/2006/relationships/image" Target="../media/image26.png"/><Relationship Id="rId15" Type="http://schemas.microsoft.com/office/2007/relationships/hdphoto" Target="../media/hdphoto6.wdp"/><Relationship Id="rId23" Type="http://schemas.openxmlformats.org/officeDocument/2006/relationships/image" Target="../media/image38.png"/><Relationship Id="rId10" Type="http://schemas.openxmlformats.org/officeDocument/2006/relationships/image" Target="../media/image30.png"/><Relationship Id="rId19" Type="http://schemas.microsoft.com/office/2007/relationships/hdphoto" Target="../media/hdphoto8.wdp"/><Relationship Id="rId4" Type="http://schemas.openxmlformats.org/officeDocument/2006/relationships/image" Target="../media/image25.png"/><Relationship Id="rId9" Type="http://schemas.microsoft.com/office/2007/relationships/hdphoto" Target="../media/hdphoto3.wdp"/><Relationship Id="rId14" Type="http://schemas.openxmlformats.org/officeDocument/2006/relationships/image" Target="../media/image32.png"/><Relationship Id="rId22" Type="http://schemas.openxmlformats.org/officeDocument/2006/relationships/image" Target="../media/image37.png"/><Relationship Id="rId27" Type="http://schemas.openxmlformats.org/officeDocument/2006/relationships/image" Target="../media/image41.gi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7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1.wdp"/><Relationship Id="rId5" Type="http://schemas.openxmlformats.org/officeDocument/2006/relationships/image" Target="../media/image46.png"/><Relationship Id="rId4" Type="http://schemas.microsoft.com/office/2007/relationships/hdphoto" Target="../media/hdphoto10.wdp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sv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svg"/><Relationship Id="rId4" Type="http://schemas.openxmlformats.org/officeDocument/2006/relationships/image" Target="../media/image5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0.wdp"/><Relationship Id="rId5" Type="http://schemas.openxmlformats.org/officeDocument/2006/relationships/image" Target="../media/image45.png"/><Relationship Id="rId4" Type="http://schemas.openxmlformats.org/officeDocument/2006/relationships/image" Target="../media/image5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57.sv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microsoft.com/office/2007/relationships/hdphoto" Target="../media/hdphoto11.wdp"/><Relationship Id="rId4" Type="http://schemas.openxmlformats.org/officeDocument/2006/relationships/image" Target="../media/image4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65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7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1.wdp"/><Relationship Id="rId5" Type="http://schemas.openxmlformats.org/officeDocument/2006/relationships/image" Target="../media/image46.png"/><Relationship Id="rId4" Type="http://schemas.microsoft.com/office/2007/relationships/hdphoto" Target="../media/hdphoto10.wdp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7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6" Type="http://schemas.microsoft.com/office/2007/relationships/hdphoto" Target="../media/hdphoto11.wdp"/><Relationship Id="rId5" Type="http://schemas.openxmlformats.org/officeDocument/2006/relationships/image" Target="../media/image46.png"/><Relationship Id="rId4" Type="http://schemas.microsoft.com/office/2007/relationships/hdphoto" Target="../media/hdphoto10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61AB5B5-EB1E-F660-7C77-3174733334C3}"/>
              </a:ext>
            </a:extLst>
          </p:cNvPr>
          <p:cNvSpPr/>
          <p:nvPr/>
        </p:nvSpPr>
        <p:spPr>
          <a:xfrm>
            <a:off x="0" y="6255327"/>
            <a:ext cx="12192000" cy="60267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D52578-1DE3-26D4-3A90-FF0953FCA1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70745" y="1368033"/>
            <a:ext cx="4256438" cy="2387600"/>
          </a:xfrm>
        </p:spPr>
        <p:txBody>
          <a:bodyPr>
            <a:normAutofit/>
          </a:bodyPr>
          <a:lstStyle/>
          <a:p>
            <a:r>
              <a:rPr lang="en-US" sz="11500" b="1" dirty="0"/>
              <a:t>Kiosk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F0F94E-1C36-8DD9-02F9-DA46EA6A27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20066" y="3720276"/>
            <a:ext cx="2886993" cy="1655762"/>
          </a:xfrm>
        </p:spPr>
        <p:txBody>
          <a:bodyPr/>
          <a:lstStyle/>
          <a:p>
            <a:r>
              <a:rPr lang="en-US" dirty="0"/>
              <a:t>Designated Thinkers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3E6760-68C5-8D06-F1FE-4845E70995AB}"/>
              </a:ext>
            </a:extLst>
          </p:cNvPr>
          <p:cNvSpPr txBox="1"/>
          <p:nvPr/>
        </p:nvSpPr>
        <p:spPr>
          <a:xfrm>
            <a:off x="2866355" y="4244213"/>
            <a:ext cx="4083256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 err="1"/>
              <a:t>Saidahmad</a:t>
            </a:r>
            <a:r>
              <a:rPr lang="en-US" sz="1600" dirty="0"/>
              <a:t> 	201839139</a:t>
            </a:r>
          </a:p>
          <a:p>
            <a:r>
              <a:rPr lang="en-US" sz="1600" dirty="0"/>
              <a:t>Chang </a:t>
            </a:r>
            <a:r>
              <a:rPr lang="en-US" sz="1600" dirty="0" err="1"/>
              <a:t>hyeok</a:t>
            </a:r>
            <a:r>
              <a:rPr lang="en-US" sz="1600" dirty="0"/>
              <a:t>	201939446</a:t>
            </a:r>
          </a:p>
          <a:p>
            <a:r>
              <a:rPr lang="en-US" sz="1600" dirty="0"/>
              <a:t>An </a:t>
            </a:r>
            <a:r>
              <a:rPr lang="en-US" sz="1600" dirty="0" err="1"/>
              <a:t>Eui</a:t>
            </a:r>
            <a:r>
              <a:rPr lang="en-US" sz="1600" dirty="0"/>
              <a:t> Hyun  	201939089</a:t>
            </a:r>
          </a:p>
          <a:p>
            <a:r>
              <a:rPr lang="en-US" sz="1600" dirty="0"/>
              <a:t>Alabdulwahab   	201939090</a:t>
            </a:r>
          </a:p>
          <a:p>
            <a:r>
              <a:rPr lang="en-US" sz="1600" dirty="0"/>
              <a:t>Jae </a:t>
            </a:r>
            <a:r>
              <a:rPr lang="en-US" sz="1600" dirty="0" err="1"/>
              <a:t>woon</a:t>
            </a:r>
            <a:r>
              <a:rPr lang="en-US" sz="1600" dirty="0"/>
              <a:t>  		201939449</a:t>
            </a:r>
          </a:p>
        </p:txBody>
      </p:sp>
      <p:pic>
        <p:nvPicPr>
          <p:cNvPr id="9" name="Picture 8" descr="A picture containing website&#10;&#10;Description automatically generated">
            <a:extLst>
              <a:ext uri="{FF2B5EF4-FFF2-40B4-BE49-F238E27FC236}">
                <a16:creationId xmlns:a16="http://schemas.microsoft.com/office/drawing/2014/main" id="{57B100E4-D88E-6F2A-A433-CD3E6E488A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736132" y="2090170"/>
            <a:ext cx="1354903" cy="4644721"/>
          </a:xfrm>
          <a:prstGeom prst="rect">
            <a:avLst/>
          </a:prstGeom>
        </p:spPr>
      </p:pic>
      <p:pic>
        <p:nvPicPr>
          <p:cNvPr id="1040" name="Picture 16" descr="Download Old Age Silhouette Illustration - Old Man Silhouette Png Clipart  (#5413571) - PinClipart">
            <a:extLst>
              <a:ext uri="{FF2B5EF4-FFF2-40B4-BE49-F238E27FC236}">
                <a16:creationId xmlns:a16="http://schemas.microsoft.com/office/drawing/2014/main" id="{D43D8D09-A602-8B0C-8833-6AA371205D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035" b="93056" l="10000" r="90000">
                        <a14:foregroundMark x1="53523" y1="11024" x2="63864" y2="8854"/>
                        <a14:foregroundMark x1="63864" y1="8854" x2="65114" y2="9375"/>
                        <a14:foregroundMark x1="60114" y1="5035" x2="56023" y2="5469"/>
                        <a14:foregroundMark x1="26364" y1="89410" x2="36932" y2="93056"/>
                        <a14:foregroundMark x1="36932" y1="93056" x2="54318" y2="891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158560" y="2292010"/>
            <a:ext cx="3487909" cy="4565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5864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7273D9B-08AE-8D41-FBF4-CECC1677C6E8}"/>
              </a:ext>
            </a:extLst>
          </p:cNvPr>
          <p:cNvCxnSpPr>
            <a:cxnSpLocks/>
          </p:cNvCxnSpPr>
          <p:nvPr/>
        </p:nvCxnSpPr>
        <p:spPr>
          <a:xfrm flipH="1">
            <a:off x="3684566" y="3533657"/>
            <a:ext cx="5129749" cy="0"/>
          </a:xfrm>
          <a:prstGeom prst="straightConnector1">
            <a:avLst/>
          </a:prstGeom>
          <a:ln w="57150" cap="flat" cmpd="sng" algn="ctr">
            <a:solidFill>
              <a:srgbClr val="00206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9AF88B5-43B7-2259-A556-9A2F1B426C4A}"/>
              </a:ext>
            </a:extLst>
          </p:cNvPr>
          <p:cNvSpPr txBox="1"/>
          <p:nvPr/>
        </p:nvSpPr>
        <p:spPr>
          <a:xfrm>
            <a:off x="3268929" y="2210218"/>
            <a:ext cx="596102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/>
              <a:t>Empathize</a:t>
            </a:r>
            <a:r>
              <a:rPr lang="en-US" sz="4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997127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7FF87C1C-AC21-6D0B-0E9B-C33651D70964}"/>
              </a:ext>
            </a:extLst>
          </p:cNvPr>
          <p:cNvSpPr/>
          <p:nvPr/>
        </p:nvSpPr>
        <p:spPr>
          <a:xfrm>
            <a:off x="4412064" y="324778"/>
            <a:ext cx="3367866" cy="3234032"/>
          </a:xfrm>
          <a:prstGeom prst="ellipse">
            <a:avLst/>
          </a:prstGeom>
          <a:solidFill>
            <a:srgbClr val="002060"/>
          </a:solidFill>
          <a:ln>
            <a:noFill/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A766984-F4EE-6FCE-349C-ADF468D3A277}"/>
              </a:ext>
            </a:extLst>
          </p:cNvPr>
          <p:cNvSpPr/>
          <p:nvPr/>
        </p:nvSpPr>
        <p:spPr>
          <a:xfrm>
            <a:off x="5145740" y="4818450"/>
            <a:ext cx="1987793" cy="650081"/>
          </a:xfrm>
          <a:prstGeom prst="roundRect">
            <a:avLst/>
          </a:prstGeom>
          <a:solidFill>
            <a:srgbClr val="5E8FCB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Go To Menu</a:t>
            </a:r>
          </a:p>
        </p:txBody>
      </p:sp>
      <p:pic>
        <p:nvPicPr>
          <p:cNvPr id="10" name="Graphic 9" descr="Latte Cup with solid fill">
            <a:extLst>
              <a:ext uri="{FF2B5EF4-FFF2-40B4-BE49-F238E27FC236}">
                <a16:creationId xmlns:a16="http://schemas.microsoft.com/office/drawing/2014/main" id="{ADE1C4D7-D7E9-DD2A-B475-BDEF160693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62065" y="713846"/>
            <a:ext cx="2071468" cy="2071468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39700" h="139700" prst="divot"/>
          </a:sp3d>
        </p:spPr>
      </p:pic>
      <p:pic>
        <p:nvPicPr>
          <p:cNvPr id="2050" name="Picture 2" descr="Study in Korea | run by Korean Government">
            <a:extLst>
              <a:ext uri="{FF2B5EF4-FFF2-40B4-BE49-F238E27FC236}">
                <a16:creationId xmlns:a16="http://schemas.microsoft.com/office/drawing/2014/main" id="{BB1CF0CD-3343-9697-99B6-10125F9E7A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604" b="97642" l="3774" r="94340">
                        <a14:foregroundMark x1="43396" y1="7547" x2="12264" y2="44340"/>
                        <a14:foregroundMark x1="12264" y1="44340" x2="22642" y2="66509"/>
                        <a14:foregroundMark x1="22642" y1="66509" x2="66038" y2="80660"/>
                        <a14:foregroundMark x1="66038" y1="80660" x2="77358" y2="48113"/>
                        <a14:foregroundMark x1="77358" y1="48113" x2="48585" y2="33019"/>
                        <a14:foregroundMark x1="48585" y1="33019" x2="53774" y2="64151"/>
                        <a14:foregroundMark x1="53774" y1="64151" x2="50943" y2="45755"/>
                        <a14:foregroundMark x1="36321" y1="10849" x2="6132" y2="33019"/>
                        <a14:foregroundMark x1="6132" y1="33019" x2="6604" y2="57075"/>
                        <a14:foregroundMark x1="6604" y1="57075" x2="27358" y2="79717"/>
                        <a14:foregroundMark x1="27358" y1="79717" x2="34906" y2="83962"/>
                        <a14:foregroundMark x1="39623" y1="86792" x2="87264" y2="66509"/>
                        <a14:foregroundMark x1="87264" y1="66509" x2="94340" y2="46698"/>
                        <a14:foregroundMark x1="67925" y1="88679" x2="39151" y2="92925"/>
                        <a14:foregroundMark x1="39151" y1="92925" x2="58962" y2="86321"/>
                        <a14:foregroundMark x1="66509" y1="43868" x2="60377" y2="55189"/>
                        <a14:foregroundMark x1="64151" y1="42453" x2="67925" y2="58019"/>
                        <a14:foregroundMark x1="64151" y1="54245" x2="58491" y2="68396"/>
                        <a14:foregroundMark x1="59434" y1="58962" x2="63208" y2="34434"/>
                        <a14:foregroundMark x1="8491" y1="30660" x2="3774" y2="58962"/>
                        <a14:foregroundMark x1="3774" y1="58962" x2="7075" y2="72642"/>
                        <a14:foregroundMark x1="30189" y1="90094" x2="55189" y2="97642"/>
                        <a14:foregroundMark x1="55189" y1="97642" x2="68396" y2="924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3693" y="1669490"/>
            <a:ext cx="544609" cy="544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ibbon: Tilted Down 3">
            <a:extLst>
              <a:ext uri="{FF2B5EF4-FFF2-40B4-BE49-F238E27FC236}">
                <a16:creationId xmlns:a16="http://schemas.microsoft.com/office/drawing/2014/main" id="{F11F62EC-AAE7-50FA-9B7F-18C432465219}"/>
              </a:ext>
            </a:extLst>
          </p:cNvPr>
          <p:cNvSpPr/>
          <p:nvPr/>
        </p:nvSpPr>
        <p:spPr>
          <a:xfrm>
            <a:off x="959899" y="2529808"/>
            <a:ext cx="10463981" cy="862780"/>
          </a:xfrm>
          <a:prstGeom prst="ribbon">
            <a:avLst>
              <a:gd name="adj1" fmla="val 16667"/>
              <a:gd name="adj2" fmla="val 75000"/>
            </a:avLst>
          </a:prstGeom>
          <a:solidFill>
            <a:schemeClr val="accent6">
              <a:lumMod val="40000"/>
              <a:lumOff val="60000"/>
            </a:schemeClr>
          </a:solidFill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>
                <a:solidFill>
                  <a:schemeClr val="tx1"/>
                </a:solidFill>
              </a:rPr>
              <a:t>Gachon</a:t>
            </a:r>
            <a:r>
              <a:rPr lang="en-US" sz="2800" dirty="0">
                <a:solidFill>
                  <a:schemeClr val="tx1"/>
                </a:solidFill>
              </a:rPr>
              <a:t> Coffee Shop</a:t>
            </a:r>
          </a:p>
        </p:txBody>
      </p:sp>
    </p:spTree>
    <p:extLst>
      <p:ext uri="{BB962C8B-B14F-4D97-AF65-F5344CB8AC3E}">
        <p14:creationId xmlns:p14="http://schemas.microsoft.com/office/powerpoint/2010/main" val="2645419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cup of coffee with a spoon&#10;&#10;Description automatically generated with low confidence">
            <a:extLst>
              <a:ext uri="{FF2B5EF4-FFF2-40B4-BE49-F238E27FC236}">
                <a16:creationId xmlns:a16="http://schemas.microsoft.com/office/drawing/2014/main" id="{9DE8CBFC-5FE4-0313-23E1-C6EFD02361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7773" y="398971"/>
            <a:ext cx="2499847" cy="2211248"/>
          </a:xfrm>
          <a:prstGeom prst="rect">
            <a:avLst/>
          </a:prstGeom>
          <a:noFill/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</p:pic>
      <p:pic>
        <p:nvPicPr>
          <p:cNvPr id="17" name="Picture 16" descr="A cup of coffee with coffee beans&#10;&#10;Description automatically generated with medium confidence">
            <a:extLst>
              <a:ext uri="{FF2B5EF4-FFF2-40B4-BE49-F238E27FC236}">
                <a16:creationId xmlns:a16="http://schemas.microsoft.com/office/drawing/2014/main" id="{B36D01BC-B827-96E1-2DF3-74DDAD384D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2558" y="398971"/>
            <a:ext cx="2573088" cy="2211248"/>
          </a:xfrm>
          <a:prstGeom prst="rect">
            <a:avLst/>
          </a:prstGeom>
          <a:noFill/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</p:pic>
      <p:pic>
        <p:nvPicPr>
          <p:cNvPr id="19" name="Picture 18" descr="A glass of lemonade with a slice of lemon on top&#10;&#10;Description automatically generated with low confidence">
            <a:extLst>
              <a:ext uri="{FF2B5EF4-FFF2-40B4-BE49-F238E27FC236}">
                <a16:creationId xmlns:a16="http://schemas.microsoft.com/office/drawing/2014/main" id="{A33721BC-361A-1F0D-5EE3-FFDE5ED1FBC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2" t="5423" r="19881" b="8831"/>
          <a:stretch/>
        </p:blipFill>
        <p:spPr>
          <a:xfrm>
            <a:off x="4382558" y="3429000"/>
            <a:ext cx="1936887" cy="2721836"/>
          </a:xfrm>
          <a:prstGeom prst="rect">
            <a:avLst/>
          </a:prstGeom>
          <a:noFill/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</p:pic>
      <p:pic>
        <p:nvPicPr>
          <p:cNvPr id="23" name="Picture 22" descr="A glass of ice cream&#10;&#10;Description automatically generated with medium confidence">
            <a:extLst>
              <a:ext uri="{FF2B5EF4-FFF2-40B4-BE49-F238E27FC236}">
                <a16:creationId xmlns:a16="http://schemas.microsoft.com/office/drawing/2014/main" id="{579F16BE-56F9-F45F-33CB-09E8CC4CE91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91" t="11093" r="14986" b="-1"/>
          <a:stretch/>
        </p:blipFill>
        <p:spPr>
          <a:xfrm>
            <a:off x="10216050" y="3429000"/>
            <a:ext cx="1730100" cy="2726789"/>
          </a:xfrm>
          <a:prstGeom prst="rect">
            <a:avLst/>
          </a:prstGeom>
          <a:noFill/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</p:pic>
      <p:pic>
        <p:nvPicPr>
          <p:cNvPr id="5" name="Picture 4" descr="A picture containing indoor, glass&#10;&#10;Description automatically generated">
            <a:extLst>
              <a:ext uri="{FF2B5EF4-FFF2-40B4-BE49-F238E27FC236}">
                <a16:creationId xmlns:a16="http://schemas.microsoft.com/office/drawing/2014/main" id="{8FD59B30-5FFA-1610-AF7B-EAF84D61EBB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25" t="9473" r="20820" b="9840"/>
          <a:stretch/>
        </p:blipFill>
        <p:spPr>
          <a:xfrm>
            <a:off x="7381327" y="3424047"/>
            <a:ext cx="1603884" cy="2726789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pic>
        <p:nvPicPr>
          <p:cNvPr id="7" name="Picture 6" descr="A picture containing cup, table, coffee, food&#10;&#10;Description automatically generated">
            <a:extLst>
              <a:ext uri="{FF2B5EF4-FFF2-40B4-BE49-F238E27FC236}">
                <a16:creationId xmlns:a16="http://schemas.microsoft.com/office/drawing/2014/main" id="{4082BE9D-FCA7-FF9D-A124-5D53DEBBAA9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9748" y="398970"/>
            <a:ext cx="1762704" cy="2211249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E50C9D0-7112-A25F-2FAE-F2170A3926E2}"/>
              </a:ext>
            </a:extLst>
          </p:cNvPr>
          <p:cNvSpPr/>
          <p:nvPr/>
        </p:nvSpPr>
        <p:spPr>
          <a:xfrm>
            <a:off x="45942" y="2684165"/>
            <a:ext cx="343878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Menu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374A7E5-FA41-E0F3-15B5-5B0741F045C1}"/>
              </a:ext>
            </a:extLst>
          </p:cNvPr>
          <p:cNvSpPr txBox="1"/>
          <p:nvPr/>
        </p:nvSpPr>
        <p:spPr>
          <a:xfrm>
            <a:off x="4865493" y="2684165"/>
            <a:ext cx="14981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/>
              <a:t>Cappuccino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0057FA5-ADD7-C6E3-68D8-7196EB8339E0}"/>
              </a:ext>
            </a:extLst>
          </p:cNvPr>
          <p:cNvSpPr txBox="1"/>
          <p:nvPr/>
        </p:nvSpPr>
        <p:spPr>
          <a:xfrm>
            <a:off x="7076402" y="6258974"/>
            <a:ext cx="221373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/>
              <a:t>Iced Americano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CF96397-C0C7-DD61-1732-AA1B8C32B3C9}"/>
              </a:ext>
            </a:extLst>
          </p:cNvPr>
          <p:cNvSpPr txBox="1"/>
          <p:nvPr/>
        </p:nvSpPr>
        <p:spPr>
          <a:xfrm>
            <a:off x="7609252" y="2723286"/>
            <a:ext cx="193688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/>
              <a:t>Hot Americano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48A0FD4-9201-8F08-A6D7-D5436EDBFBC2}"/>
              </a:ext>
            </a:extLst>
          </p:cNvPr>
          <p:cNvSpPr txBox="1"/>
          <p:nvPr/>
        </p:nvSpPr>
        <p:spPr>
          <a:xfrm>
            <a:off x="9962171" y="2723286"/>
            <a:ext cx="222982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/>
              <a:t>Hot chocolate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E687639-C98E-CF3F-9DE7-280C66B0561E}"/>
              </a:ext>
            </a:extLst>
          </p:cNvPr>
          <p:cNvSpPr txBox="1"/>
          <p:nvPr/>
        </p:nvSpPr>
        <p:spPr>
          <a:xfrm>
            <a:off x="4546316" y="6258974"/>
            <a:ext cx="144742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/>
              <a:t>Iced tea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65317CC-A3C2-C815-8081-67CA9EE7662F}"/>
              </a:ext>
            </a:extLst>
          </p:cNvPr>
          <p:cNvSpPr txBox="1"/>
          <p:nvPr/>
        </p:nvSpPr>
        <p:spPr>
          <a:xfrm>
            <a:off x="10199748" y="6258974"/>
            <a:ext cx="192527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/>
              <a:t>Frappuccino</a:t>
            </a:r>
          </a:p>
        </p:txBody>
      </p:sp>
      <p:pic>
        <p:nvPicPr>
          <p:cNvPr id="37" name="Picture 36" descr="A cup of coffee with coffee beans&#10;&#10;Description automatically generated with medium confidence">
            <a:extLst>
              <a:ext uri="{FF2B5EF4-FFF2-40B4-BE49-F238E27FC236}">
                <a16:creationId xmlns:a16="http://schemas.microsoft.com/office/drawing/2014/main" id="{AD1E3854-9178-6CC1-D367-9462D8D1FDA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Blur radius="2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2729" y="392107"/>
            <a:ext cx="2573088" cy="2211248"/>
          </a:xfrm>
          <a:prstGeom prst="rect">
            <a:avLst/>
          </a:prstGeom>
          <a:noFill/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</p:pic>
      <p:pic>
        <p:nvPicPr>
          <p:cNvPr id="38" name="Picture 37" descr="A cup of coffee with a spoon&#10;&#10;Description automatically generated with low confidence">
            <a:extLst>
              <a:ext uri="{FF2B5EF4-FFF2-40B4-BE49-F238E27FC236}">
                <a16:creationId xmlns:a16="http://schemas.microsoft.com/office/drawing/2014/main" id="{28A1885E-59AA-86F0-F9D0-6FA1A2DF62F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Blur radius="2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7404" y="406000"/>
            <a:ext cx="2499847" cy="2211248"/>
          </a:xfrm>
          <a:prstGeom prst="rect">
            <a:avLst/>
          </a:prstGeom>
          <a:noFill/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</p:pic>
      <p:pic>
        <p:nvPicPr>
          <p:cNvPr id="39" name="Picture 38" descr="A picture containing cup, table, coffee, food&#10;&#10;Description automatically generated">
            <a:extLst>
              <a:ext uri="{FF2B5EF4-FFF2-40B4-BE49-F238E27FC236}">
                <a16:creationId xmlns:a16="http://schemas.microsoft.com/office/drawing/2014/main" id="{A261B72C-764A-3DB2-B313-CFE886BD33E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artisticBlur radius="2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0117" y="382260"/>
            <a:ext cx="1762704" cy="2211249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pic>
        <p:nvPicPr>
          <p:cNvPr id="40" name="Picture 39" descr="A glass of lemonade with a slice of lemon on top&#10;&#10;Description automatically generated with low confidence">
            <a:extLst>
              <a:ext uri="{FF2B5EF4-FFF2-40B4-BE49-F238E27FC236}">
                <a16:creationId xmlns:a16="http://schemas.microsoft.com/office/drawing/2014/main" id="{ADDBEED3-5412-2963-FBC1-266AE7D4AC43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artisticBlur radius="2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102" t="5423" r="19881" b="8831"/>
          <a:stretch/>
        </p:blipFill>
        <p:spPr>
          <a:xfrm>
            <a:off x="4366256" y="3446169"/>
            <a:ext cx="1936887" cy="2721836"/>
          </a:xfrm>
          <a:prstGeom prst="rect">
            <a:avLst/>
          </a:prstGeom>
          <a:noFill/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</p:pic>
      <p:pic>
        <p:nvPicPr>
          <p:cNvPr id="21" name="Picture 20" descr="A picture containing indoor, glass&#10;&#10;Description automatically generated">
            <a:extLst>
              <a:ext uri="{FF2B5EF4-FFF2-40B4-BE49-F238E27FC236}">
                <a16:creationId xmlns:a16="http://schemas.microsoft.com/office/drawing/2014/main" id="{20779279-A2E9-BEE5-AE49-9C3ED2F87A86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artisticBlur radius="2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125" t="9473" r="20820" b="9840"/>
          <a:stretch/>
        </p:blipFill>
        <p:spPr>
          <a:xfrm>
            <a:off x="7389478" y="3424046"/>
            <a:ext cx="1603884" cy="2726789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pic>
        <p:nvPicPr>
          <p:cNvPr id="25" name="Picture 24" descr="A glass of ice cream&#10;&#10;Description automatically generated with medium confidence">
            <a:extLst>
              <a:ext uri="{FF2B5EF4-FFF2-40B4-BE49-F238E27FC236}">
                <a16:creationId xmlns:a16="http://schemas.microsoft.com/office/drawing/2014/main" id="{FB3F88E9-D4A9-786C-5B62-04250DECA293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artisticBlur radius="2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091" t="11093" r="14986" b="-1"/>
          <a:stretch/>
        </p:blipFill>
        <p:spPr>
          <a:xfrm>
            <a:off x="10207899" y="3438056"/>
            <a:ext cx="1730100" cy="2726789"/>
          </a:xfrm>
          <a:prstGeom prst="rect">
            <a:avLst/>
          </a:prstGeom>
          <a:noFill/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A72ABAE-0B5B-2625-37F9-BF924F5AB96A}"/>
              </a:ext>
            </a:extLst>
          </p:cNvPr>
          <p:cNvSpPr/>
          <p:nvPr/>
        </p:nvSpPr>
        <p:spPr>
          <a:xfrm>
            <a:off x="4865493" y="2684999"/>
            <a:ext cx="7164582" cy="450057"/>
          </a:xfrm>
          <a:prstGeom prst="rect">
            <a:avLst/>
          </a:prstGeom>
          <a:solidFill>
            <a:srgbClr val="E6ECF3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792876CE-31B9-7CFC-2C4C-6C454F00DA4A}"/>
              </a:ext>
            </a:extLst>
          </p:cNvPr>
          <p:cNvSpPr/>
          <p:nvPr/>
        </p:nvSpPr>
        <p:spPr>
          <a:xfrm>
            <a:off x="4746105" y="2683508"/>
            <a:ext cx="7164582" cy="450057"/>
          </a:xfrm>
          <a:prstGeom prst="rect">
            <a:avLst/>
          </a:prstGeom>
          <a:solidFill>
            <a:srgbClr val="E6ECF3">
              <a:alpha val="8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DFB927A-6264-8A64-D3F1-3DF01721E5D1}"/>
              </a:ext>
            </a:extLst>
          </p:cNvPr>
          <p:cNvSpPr/>
          <p:nvPr/>
        </p:nvSpPr>
        <p:spPr>
          <a:xfrm>
            <a:off x="4706769" y="6226349"/>
            <a:ext cx="7164582" cy="450057"/>
          </a:xfrm>
          <a:prstGeom prst="rect">
            <a:avLst/>
          </a:prstGeom>
          <a:solidFill>
            <a:srgbClr val="E6ECF3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B8889BE0-A898-D2F8-9A50-E596A334E197}"/>
              </a:ext>
            </a:extLst>
          </p:cNvPr>
          <p:cNvSpPr/>
          <p:nvPr/>
        </p:nvSpPr>
        <p:spPr>
          <a:xfrm>
            <a:off x="4706769" y="6222050"/>
            <a:ext cx="7164582" cy="450057"/>
          </a:xfrm>
          <a:prstGeom prst="rect">
            <a:avLst/>
          </a:prstGeom>
          <a:solidFill>
            <a:srgbClr val="E6ECF3">
              <a:alpha val="8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" name="Picture 50" descr="A cup of coffee with a spoon&#10;&#10;Description automatically generated with low confidence">
            <a:extLst>
              <a:ext uri="{FF2B5EF4-FFF2-40B4-BE49-F238E27FC236}">
                <a16:creationId xmlns:a16="http://schemas.microsoft.com/office/drawing/2014/main" id="{3EF90391-07CD-9F54-B92A-C4E3AFD8E583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Blur radius="8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6619" y="382261"/>
            <a:ext cx="2499847" cy="2211248"/>
          </a:xfrm>
          <a:prstGeom prst="rect">
            <a:avLst/>
          </a:prstGeom>
          <a:noFill/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</p:pic>
      <p:pic>
        <p:nvPicPr>
          <p:cNvPr id="52" name="Picture 51" descr="A cup of coffee with coffee beans&#10;&#10;Description automatically generated with medium confidence">
            <a:extLst>
              <a:ext uri="{FF2B5EF4-FFF2-40B4-BE49-F238E27FC236}">
                <a16:creationId xmlns:a16="http://schemas.microsoft.com/office/drawing/2014/main" id="{04CC899C-3D53-BA34-E7E8-B9E30B15BFE5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Blur radius="8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3201" y="373995"/>
            <a:ext cx="2573088" cy="2211248"/>
          </a:xfrm>
          <a:prstGeom prst="rect">
            <a:avLst/>
          </a:prstGeom>
          <a:noFill/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</p:pic>
      <p:pic>
        <p:nvPicPr>
          <p:cNvPr id="53" name="Picture 52" descr="A picture containing cup, table, coffee, food&#10;&#10;Description automatically generated">
            <a:extLst>
              <a:ext uri="{FF2B5EF4-FFF2-40B4-BE49-F238E27FC236}">
                <a16:creationId xmlns:a16="http://schemas.microsoft.com/office/drawing/2014/main" id="{EE670D8C-43C7-6C60-8B6F-6DDA5F0E804F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artisticBlur radius="8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0117" y="390615"/>
            <a:ext cx="1762704" cy="2211249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pic>
        <p:nvPicPr>
          <p:cNvPr id="57" name="Picture 56" descr="A glass of lemonade with a slice of lemon on top&#10;&#10;Description automatically generated with low confidence">
            <a:extLst>
              <a:ext uri="{FF2B5EF4-FFF2-40B4-BE49-F238E27FC236}">
                <a16:creationId xmlns:a16="http://schemas.microsoft.com/office/drawing/2014/main" id="{7E5DE68E-97A3-B200-539E-F185C0B93464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artisticBlur radius="5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102" t="5423" r="19881" b="8831"/>
          <a:stretch/>
        </p:blipFill>
        <p:spPr>
          <a:xfrm>
            <a:off x="4374407" y="3460835"/>
            <a:ext cx="1936887" cy="2721836"/>
          </a:xfrm>
          <a:prstGeom prst="rect">
            <a:avLst/>
          </a:prstGeom>
          <a:noFill/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</p:pic>
      <p:pic>
        <p:nvPicPr>
          <p:cNvPr id="58" name="Picture 57" descr="A picture containing indoor, glass&#10;&#10;Description automatically generated">
            <a:extLst>
              <a:ext uri="{FF2B5EF4-FFF2-40B4-BE49-F238E27FC236}">
                <a16:creationId xmlns:a16="http://schemas.microsoft.com/office/drawing/2014/main" id="{81ED9F9C-60E2-964E-8123-550301084796}"/>
              </a:ext>
            </a:extLst>
          </p:cNvPr>
          <p:cNvPicPr>
            <a:picLocks noChangeAspect="1"/>
          </p:cNvPicPr>
          <p:nvPr/>
        </p:nvPicPr>
        <p:blipFill rotWithShape="1">
          <a:blip r:embed="rId25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artisticBlur radius="5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125" t="9473" r="20820" b="9840"/>
          <a:stretch/>
        </p:blipFill>
        <p:spPr>
          <a:xfrm>
            <a:off x="7365025" y="3446169"/>
            <a:ext cx="1603884" cy="2726789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pic>
        <p:nvPicPr>
          <p:cNvPr id="60" name="Picture 59" descr="A glass of ice cream&#10;&#10;Description automatically generated with medium confidence">
            <a:extLst>
              <a:ext uri="{FF2B5EF4-FFF2-40B4-BE49-F238E27FC236}">
                <a16:creationId xmlns:a16="http://schemas.microsoft.com/office/drawing/2014/main" id="{65A89A78-D87C-6B52-17F3-D13A9F8BD715}"/>
              </a:ext>
            </a:extLst>
          </p:cNvPr>
          <p:cNvPicPr>
            <a:picLocks noChangeAspect="1"/>
          </p:cNvPicPr>
          <p:nvPr/>
        </p:nvPicPr>
        <p:blipFill rotWithShape="1">
          <a:blip r:embed="rId26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artisticBlur radius="5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091" t="11093" r="14986" b="-1"/>
          <a:stretch/>
        </p:blipFill>
        <p:spPr>
          <a:xfrm>
            <a:off x="10221025" y="3438055"/>
            <a:ext cx="1730100" cy="2726789"/>
          </a:xfrm>
          <a:prstGeom prst="rect">
            <a:avLst/>
          </a:prstGeom>
          <a:noFill/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</p:pic>
      <p:pic>
        <p:nvPicPr>
          <p:cNvPr id="1026" name="Picture 2" descr="Channel 5 Countdown Sticker by Stellify Media for iOS &amp; Android | GIPHY">
            <a:extLst>
              <a:ext uri="{FF2B5EF4-FFF2-40B4-BE49-F238E27FC236}">
                <a16:creationId xmlns:a16="http://schemas.microsoft.com/office/drawing/2014/main" id="{CB4C1FBF-05FF-832C-03D6-D4EAB7AF0C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78" y="-84630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9774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7" grpId="0" animBg="1"/>
      <p:bldP spid="48" grpId="0" animBg="1"/>
      <p:bldP spid="4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cup of coffee with a spoon&#10;&#10;Description automatically generated with low confidence">
            <a:extLst>
              <a:ext uri="{FF2B5EF4-FFF2-40B4-BE49-F238E27FC236}">
                <a16:creationId xmlns:a16="http://schemas.microsoft.com/office/drawing/2014/main" id="{9DE8CBFC-5FE4-0313-23E1-C6EFD02361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7773" y="398971"/>
            <a:ext cx="2499847" cy="2211248"/>
          </a:xfrm>
          <a:prstGeom prst="rect">
            <a:avLst/>
          </a:prstGeom>
          <a:noFill/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</p:pic>
      <p:pic>
        <p:nvPicPr>
          <p:cNvPr id="17" name="Picture 16" descr="A cup of coffee with coffee beans&#10;&#10;Description automatically generated with medium confidence">
            <a:extLst>
              <a:ext uri="{FF2B5EF4-FFF2-40B4-BE49-F238E27FC236}">
                <a16:creationId xmlns:a16="http://schemas.microsoft.com/office/drawing/2014/main" id="{B36D01BC-B827-96E1-2DF3-74DDAD384D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2558" y="398971"/>
            <a:ext cx="2573088" cy="2211248"/>
          </a:xfrm>
          <a:prstGeom prst="rect">
            <a:avLst/>
          </a:prstGeom>
          <a:noFill/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</p:pic>
      <p:pic>
        <p:nvPicPr>
          <p:cNvPr id="19" name="Picture 18" descr="A glass of lemonade with a slice of lemon on top&#10;&#10;Description automatically generated with low confidence">
            <a:extLst>
              <a:ext uri="{FF2B5EF4-FFF2-40B4-BE49-F238E27FC236}">
                <a16:creationId xmlns:a16="http://schemas.microsoft.com/office/drawing/2014/main" id="{A33721BC-361A-1F0D-5EE3-FFDE5ED1FBC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2" t="5423" r="19881" b="8831"/>
          <a:stretch/>
        </p:blipFill>
        <p:spPr>
          <a:xfrm>
            <a:off x="4382558" y="3429000"/>
            <a:ext cx="1936887" cy="2721836"/>
          </a:xfrm>
          <a:prstGeom prst="rect">
            <a:avLst/>
          </a:prstGeom>
          <a:noFill/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</p:pic>
      <p:pic>
        <p:nvPicPr>
          <p:cNvPr id="23" name="Picture 22" descr="A glass of ice cream&#10;&#10;Description automatically generated with medium confidence">
            <a:extLst>
              <a:ext uri="{FF2B5EF4-FFF2-40B4-BE49-F238E27FC236}">
                <a16:creationId xmlns:a16="http://schemas.microsoft.com/office/drawing/2014/main" id="{579F16BE-56F9-F45F-33CB-09E8CC4CE91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91" t="11093" r="14986" b="-1"/>
          <a:stretch/>
        </p:blipFill>
        <p:spPr>
          <a:xfrm>
            <a:off x="10216050" y="3429000"/>
            <a:ext cx="1730100" cy="2726789"/>
          </a:xfrm>
          <a:prstGeom prst="rect">
            <a:avLst/>
          </a:prstGeom>
          <a:noFill/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</p:pic>
      <p:pic>
        <p:nvPicPr>
          <p:cNvPr id="5" name="Picture 4" descr="A picture containing indoor, glass&#10;&#10;Description automatically generated">
            <a:extLst>
              <a:ext uri="{FF2B5EF4-FFF2-40B4-BE49-F238E27FC236}">
                <a16:creationId xmlns:a16="http://schemas.microsoft.com/office/drawing/2014/main" id="{8FD59B30-5FFA-1610-AF7B-EAF84D61EBB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25" t="9473" r="20820" b="9840"/>
          <a:stretch/>
        </p:blipFill>
        <p:spPr>
          <a:xfrm>
            <a:off x="7381327" y="3424047"/>
            <a:ext cx="1603884" cy="2726789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pic>
        <p:nvPicPr>
          <p:cNvPr id="7" name="Picture 6" descr="A picture containing cup, table, coffee, food&#10;&#10;Description automatically generated">
            <a:extLst>
              <a:ext uri="{FF2B5EF4-FFF2-40B4-BE49-F238E27FC236}">
                <a16:creationId xmlns:a16="http://schemas.microsoft.com/office/drawing/2014/main" id="{4082BE9D-FCA7-FF9D-A124-5D53DEBBAA9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9748" y="398970"/>
            <a:ext cx="1762704" cy="2211249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E50C9D0-7112-A25F-2FAE-F2170A3926E2}"/>
              </a:ext>
            </a:extLst>
          </p:cNvPr>
          <p:cNvSpPr/>
          <p:nvPr/>
        </p:nvSpPr>
        <p:spPr>
          <a:xfrm>
            <a:off x="45942" y="2684165"/>
            <a:ext cx="343878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Menu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374A7E5-FA41-E0F3-15B5-5B0741F045C1}"/>
              </a:ext>
            </a:extLst>
          </p:cNvPr>
          <p:cNvSpPr txBox="1"/>
          <p:nvPr/>
        </p:nvSpPr>
        <p:spPr>
          <a:xfrm>
            <a:off x="4865493" y="2684165"/>
            <a:ext cx="14981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/>
              <a:t>Cappuccino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0057FA5-ADD7-C6E3-68D8-7196EB8339E0}"/>
              </a:ext>
            </a:extLst>
          </p:cNvPr>
          <p:cNvSpPr txBox="1"/>
          <p:nvPr/>
        </p:nvSpPr>
        <p:spPr>
          <a:xfrm>
            <a:off x="7076402" y="6258974"/>
            <a:ext cx="221373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/>
              <a:t>Iced Americano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CF96397-C0C7-DD61-1732-AA1B8C32B3C9}"/>
              </a:ext>
            </a:extLst>
          </p:cNvPr>
          <p:cNvSpPr txBox="1"/>
          <p:nvPr/>
        </p:nvSpPr>
        <p:spPr>
          <a:xfrm>
            <a:off x="7609252" y="2723286"/>
            <a:ext cx="193688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/>
              <a:t>Hot Americano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48A0FD4-9201-8F08-A6D7-D5436EDBFBC2}"/>
              </a:ext>
            </a:extLst>
          </p:cNvPr>
          <p:cNvSpPr txBox="1"/>
          <p:nvPr/>
        </p:nvSpPr>
        <p:spPr>
          <a:xfrm>
            <a:off x="9962171" y="2723286"/>
            <a:ext cx="222982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/>
              <a:t>Hot chocolate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E687639-C98E-CF3F-9DE7-280C66B0561E}"/>
              </a:ext>
            </a:extLst>
          </p:cNvPr>
          <p:cNvSpPr txBox="1"/>
          <p:nvPr/>
        </p:nvSpPr>
        <p:spPr>
          <a:xfrm>
            <a:off x="4546316" y="6258974"/>
            <a:ext cx="144742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/>
              <a:t>Iced tea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65317CC-A3C2-C815-8081-67CA9EE7662F}"/>
              </a:ext>
            </a:extLst>
          </p:cNvPr>
          <p:cNvSpPr txBox="1"/>
          <p:nvPr/>
        </p:nvSpPr>
        <p:spPr>
          <a:xfrm>
            <a:off x="10199748" y="6258974"/>
            <a:ext cx="192527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/>
              <a:t>Frappuccino</a:t>
            </a:r>
          </a:p>
        </p:txBody>
      </p:sp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8DE5AF89-0F20-9613-016C-E8120C820A9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2062" y="543436"/>
            <a:ext cx="6587875" cy="658787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E3E101F-2B28-2066-F7FC-8640DB1BFDB5}"/>
              </a:ext>
            </a:extLst>
          </p:cNvPr>
          <p:cNvSpPr/>
          <p:nvPr/>
        </p:nvSpPr>
        <p:spPr>
          <a:xfrm>
            <a:off x="3692491" y="2350294"/>
            <a:ext cx="4894297" cy="31932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>
                <a:solidFill>
                  <a:sysClr val="windowText" lastClr="000000"/>
                </a:solidFill>
              </a:rPr>
              <a:t>Times Out 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651C1F6-FB60-2162-08B3-BDACE087C7A9}"/>
              </a:ext>
            </a:extLst>
          </p:cNvPr>
          <p:cNvSpPr/>
          <p:nvPr/>
        </p:nvSpPr>
        <p:spPr>
          <a:xfrm>
            <a:off x="5145742" y="5001607"/>
            <a:ext cx="1987793" cy="650081"/>
          </a:xfrm>
          <a:prstGeom prst="roundRect">
            <a:avLst/>
          </a:prstGeom>
          <a:solidFill>
            <a:srgbClr val="5E8FCB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Go to main page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96F1245-13FF-CA1E-DCDE-B8B3C11D0D80}"/>
              </a:ext>
            </a:extLst>
          </p:cNvPr>
          <p:cNvSpPr/>
          <p:nvPr/>
        </p:nvSpPr>
        <p:spPr>
          <a:xfrm>
            <a:off x="7683205" y="1266297"/>
            <a:ext cx="1000125" cy="533927"/>
          </a:xfrm>
          <a:prstGeom prst="roundRect">
            <a:avLst/>
          </a:prstGeom>
          <a:solidFill>
            <a:srgbClr val="5E8F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1984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holding a sign&#10;&#10;Description automatically generated with low confidence">
            <a:extLst>
              <a:ext uri="{FF2B5EF4-FFF2-40B4-BE49-F238E27FC236}">
                <a16:creationId xmlns:a16="http://schemas.microsoft.com/office/drawing/2014/main" id="{279F208F-B891-1520-A92C-6DCD0EDB77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35429" y="0"/>
            <a:ext cx="13062857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BB35A14-A238-48E9-8BEB-B0BA806A888E}"/>
              </a:ext>
            </a:extLst>
          </p:cNvPr>
          <p:cNvSpPr txBox="1"/>
          <p:nvPr/>
        </p:nvSpPr>
        <p:spPr>
          <a:xfrm>
            <a:off x="3465500" y="3044279"/>
            <a:ext cx="5386508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</a:rPr>
              <a:t>Elderly People</a:t>
            </a:r>
          </a:p>
        </p:txBody>
      </p:sp>
    </p:spTree>
    <p:extLst>
      <p:ext uri="{BB962C8B-B14F-4D97-AF65-F5344CB8AC3E}">
        <p14:creationId xmlns:p14="http://schemas.microsoft.com/office/powerpoint/2010/main" val="2486562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A6A0267-871A-2C50-9131-C2428D92F0FD}"/>
              </a:ext>
            </a:extLst>
          </p:cNvPr>
          <p:cNvSpPr txBox="1"/>
          <p:nvPr/>
        </p:nvSpPr>
        <p:spPr>
          <a:xfrm>
            <a:off x="3354889" y="577156"/>
            <a:ext cx="538650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Persona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06ACC24-00A2-7D2D-B2F2-8C8250971110}"/>
              </a:ext>
            </a:extLst>
          </p:cNvPr>
          <p:cNvSpPr/>
          <p:nvPr/>
        </p:nvSpPr>
        <p:spPr>
          <a:xfrm>
            <a:off x="0" y="6255327"/>
            <a:ext cx="12192000" cy="60267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picture containing toy, doll, vector graphics&#10;&#10;Description automatically generated">
            <a:extLst>
              <a:ext uri="{FF2B5EF4-FFF2-40B4-BE49-F238E27FC236}">
                <a16:creationId xmlns:a16="http://schemas.microsoft.com/office/drawing/2014/main" id="{D1393DB3-6B69-20BB-A602-15A33EE5ED8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736"/>
          <a:stretch/>
        </p:blipFill>
        <p:spPr>
          <a:xfrm>
            <a:off x="7082156" y="2089566"/>
            <a:ext cx="1524689" cy="4379228"/>
          </a:xfrm>
          <a:prstGeom prst="rect">
            <a:avLst/>
          </a:prstGeom>
        </p:spPr>
      </p:pic>
      <p:pic>
        <p:nvPicPr>
          <p:cNvPr id="10" name="Picture 2" descr="old man with gray hair walking with cane, glasses and sweater 3546314  Vector Art at Vecteezy">
            <a:extLst>
              <a:ext uri="{FF2B5EF4-FFF2-40B4-BE49-F238E27FC236}">
                <a16:creationId xmlns:a16="http://schemas.microsoft.com/office/drawing/2014/main" id="{EA1F241E-5891-4CC8-F02D-3D608271F6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531" b="91094" l="10000" r="90000">
                        <a14:foregroundMark x1="45729" y1="81458" x2="41771" y2="91094"/>
                        <a14:foregroundMark x1="54688" y1="11302" x2="48385" y2="953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866" r="18697"/>
          <a:stretch/>
        </p:blipFill>
        <p:spPr bwMode="auto">
          <a:xfrm flipH="1">
            <a:off x="5022805" y="2247527"/>
            <a:ext cx="2471057" cy="4539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 picture containing toy, doll, vector graphics&#10;&#10;Description automatically generated">
            <a:extLst>
              <a:ext uri="{FF2B5EF4-FFF2-40B4-BE49-F238E27FC236}">
                <a16:creationId xmlns:a16="http://schemas.microsoft.com/office/drawing/2014/main" id="{B7FF3CF3-FE03-2B3F-1313-E25E3B333E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89"/>
          <a:stretch/>
        </p:blipFill>
        <p:spPr>
          <a:xfrm>
            <a:off x="4290954" y="2133150"/>
            <a:ext cx="1472158" cy="4300079"/>
          </a:xfrm>
          <a:prstGeom prst="rect">
            <a:avLst/>
          </a:prstGeom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6D1C0DED-E9DB-2B30-885D-36867D2784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927" b="99229" l="4154" r="50462">
                        <a14:foregroundMark x1="22923" y1="17341" x2="24923" y2="8478"/>
                        <a14:foregroundMark x1="24923" y1="8478" x2="40154" y2="15029"/>
                        <a14:foregroundMark x1="40154" y1="15029" x2="40462" y2="15318"/>
                        <a14:foregroundMark x1="32615" y1="11175" x2="26769" y2="2794"/>
                        <a14:foregroundMark x1="26769" y1="2794" x2="23231" y2="1927"/>
                        <a14:foregroundMark x1="4154" y1="42871" x2="6000" y2="39403"/>
                        <a14:foregroundMark x1="47692" y1="47206" x2="50615" y2="62620"/>
                        <a14:foregroundMark x1="28923" y1="59056" x2="24462" y2="65800"/>
                        <a14:foregroundMark x1="24462" y1="65800" x2="24462" y2="66089"/>
                        <a14:foregroundMark x1="21692" y1="94990" x2="24462" y2="99229"/>
                        <a14:foregroundMark x1="31846" y1="22929" x2="32000" y2="1685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46363"/>
          <a:stretch/>
        </p:blipFill>
        <p:spPr bwMode="auto">
          <a:xfrm flipH="1">
            <a:off x="8225713" y="1893885"/>
            <a:ext cx="1524529" cy="4539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A person in a garment&#10;&#10;Description automatically generated with low confidence">
            <a:extLst>
              <a:ext uri="{FF2B5EF4-FFF2-40B4-BE49-F238E27FC236}">
                <a16:creationId xmlns:a16="http://schemas.microsoft.com/office/drawing/2014/main" id="{0E9D522D-F5AC-B135-A8A6-AC92A77A552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1758" y="2168378"/>
            <a:ext cx="3205951" cy="4379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9792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A40006F-B449-D643-55B4-8DB7E5A0A6ED}"/>
              </a:ext>
            </a:extLst>
          </p:cNvPr>
          <p:cNvSpPr/>
          <p:nvPr/>
        </p:nvSpPr>
        <p:spPr>
          <a:xfrm>
            <a:off x="0" y="6255327"/>
            <a:ext cx="12192000" cy="60267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picture containing toy, doll, vector graphics&#10;&#10;Description automatically generated">
            <a:extLst>
              <a:ext uri="{FF2B5EF4-FFF2-40B4-BE49-F238E27FC236}">
                <a16:creationId xmlns:a16="http://schemas.microsoft.com/office/drawing/2014/main" id="{3262A044-4AB2-9FA1-DAF9-4AD359BBF50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736"/>
          <a:stretch/>
        </p:blipFill>
        <p:spPr>
          <a:xfrm>
            <a:off x="856788" y="1317724"/>
            <a:ext cx="1836986" cy="516133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C75BC74-2EAC-3AA7-C9AA-8B142A937286}"/>
              </a:ext>
            </a:extLst>
          </p:cNvPr>
          <p:cNvSpPr txBox="1"/>
          <p:nvPr/>
        </p:nvSpPr>
        <p:spPr>
          <a:xfrm>
            <a:off x="910308" y="378941"/>
            <a:ext cx="17299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Abrar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691ED79-B5B6-0DF8-55D6-CADBF7155D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5838" y="1602606"/>
            <a:ext cx="12793362" cy="341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3600" b="0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  <a:cs typeface="Arial" panose="020B0604020202020204" pitchFamily="34" charset="0"/>
              </a:rPr>
              <a:t>I’m 66 </a:t>
            </a:r>
            <a:r>
              <a:rPr lang="en-US" altLang="ko-KR" sz="3600" u="sng" dirty="0">
                <a:latin typeface="Malgun Gothic" panose="020B0503020000020004" pitchFamily="34" charset="-127"/>
                <a:ea typeface="Malgun Gothic" panose="020B0503020000020004" pitchFamily="34" charset="-127"/>
                <a:cs typeface="Arial" panose="020B0604020202020204" pitchFamily="34" charset="0"/>
              </a:rPr>
              <a:t>years old.</a:t>
            </a:r>
            <a:endParaRPr kumimoji="0" lang="en-US" altLang="ko-KR" sz="3600" b="0" i="0" u="sng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algun Gothic" panose="020B0503020000020004" pitchFamily="34" charset="-127"/>
              <a:ea typeface="Malgun Gothic" panose="020B0503020000020004" pitchFamily="34" charset="-127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3600" b="0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  <a:cs typeface="Arial" panose="020B0604020202020204" pitchFamily="34" charset="0"/>
              </a:rPr>
              <a:t>Yes, I know how to use a smartphone.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3600" u="sng" dirty="0">
                <a:latin typeface="Malgun Gothic" panose="020B0503020000020004" pitchFamily="34" charset="-127"/>
                <a:ea typeface="Malgun Gothic" panose="020B0503020000020004" pitchFamily="34" charset="-127"/>
                <a:cs typeface="Arial" panose="020B0604020202020204" pitchFamily="34" charset="0"/>
              </a:rPr>
              <a:t>Yes, I took the vaccine.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3600" b="0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  <a:cs typeface="Arial" panose="020B0604020202020204" pitchFamily="34" charset="0"/>
              </a:rPr>
              <a:t>I use both</a:t>
            </a:r>
            <a:r>
              <a:rPr kumimoji="0" lang="en-US" altLang="ko-KR" sz="3600" b="0" i="0" u="sng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  <a:cs typeface="Arial" panose="020B0604020202020204" pitchFamily="34" charset="0"/>
              </a:rPr>
              <a:t> </a:t>
            </a:r>
            <a:r>
              <a:rPr kumimoji="0" lang="en-US" altLang="ko-KR" sz="3600" b="0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  <a:cs typeface="Arial" panose="020B0604020202020204" pitchFamily="34" charset="0"/>
              </a:rPr>
              <a:t>cash </a:t>
            </a:r>
            <a:r>
              <a:rPr lang="en-US" altLang="ko-KR" sz="3600" u="sng" dirty="0">
                <a:latin typeface="Malgun Gothic" panose="020B0503020000020004" pitchFamily="34" charset="-127"/>
                <a:ea typeface="Malgun Gothic" panose="020B0503020000020004" pitchFamily="34" charset="-127"/>
                <a:cs typeface="Arial" panose="020B0604020202020204" pitchFamily="34" charset="0"/>
              </a:rPr>
              <a:t>and</a:t>
            </a:r>
            <a:r>
              <a:rPr kumimoji="0" lang="en-US" altLang="ko-KR" sz="3600" b="0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  <a:cs typeface="Arial" panose="020B0604020202020204" pitchFamily="34" charset="0"/>
              </a:rPr>
              <a:t> card.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3600" u="sng" dirty="0">
                <a:latin typeface="Malgun Gothic" panose="020B0503020000020004" pitchFamily="34" charset="-127"/>
                <a:ea typeface="Malgun Gothic" panose="020B0503020000020004" pitchFamily="34" charset="-127"/>
                <a:cs typeface="Arial" panose="020B0604020202020204" pitchFamily="34" charset="0"/>
              </a:rPr>
              <a:t>I’m a calm person.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ko-KR" sz="3600" b="0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  <a:cs typeface="Arial" panose="020B0604020202020204" pitchFamily="34" charset="0"/>
              </a:rPr>
              <a:t>I’m far</a:t>
            </a:r>
            <a:r>
              <a:rPr lang="en-US" altLang="ko-KR" sz="3600" u="sng" dirty="0">
                <a:latin typeface="Malgun Gothic" panose="020B0503020000020004" pitchFamily="34" charset="-127"/>
                <a:ea typeface="Malgun Gothic" panose="020B0503020000020004" pitchFamily="34" charset="-127"/>
                <a:cs typeface="Arial" panose="020B0604020202020204" pitchFamily="34" charset="0"/>
              </a:rPr>
              <a:t>sighted. </a:t>
            </a:r>
            <a:endParaRPr kumimoji="0" lang="en-US" altLang="ko-KR" sz="6600" b="0" i="0" u="sng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8137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A40006F-B449-D643-55B4-8DB7E5A0A6ED}"/>
              </a:ext>
            </a:extLst>
          </p:cNvPr>
          <p:cNvSpPr/>
          <p:nvPr/>
        </p:nvSpPr>
        <p:spPr>
          <a:xfrm>
            <a:off x="0" y="6255327"/>
            <a:ext cx="12192000" cy="60267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000E75-6A20-7A70-0DA3-C3CD2E4FCF5E}"/>
              </a:ext>
            </a:extLst>
          </p:cNvPr>
          <p:cNvSpPr txBox="1"/>
          <p:nvPr/>
        </p:nvSpPr>
        <p:spPr>
          <a:xfrm>
            <a:off x="910308" y="378941"/>
            <a:ext cx="17299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Paul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D88D8CE-CF19-E480-7C6E-E682F5302F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69492" y="1563880"/>
            <a:ext cx="12793362" cy="341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3600" b="0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  <a:cs typeface="Arial" panose="020B0604020202020204" pitchFamily="34" charset="0"/>
              </a:rPr>
              <a:t>I’m 70 years old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3600" u="sng" dirty="0">
                <a:latin typeface="Malgun Gothic" panose="020B0503020000020004" pitchFamily="34" charset="-127"/>
                <a:ea typeface="Malgun Gothic" panose="020B0503020000020004" pitchFamily="34" charset="-127"/>
                <a:cs typeface="Arial" panose="020B0604020202020204" pitchFamily="34" charset="0"/>
              </a:rPr>
              <a:t>No, I am not familiar with technology.</a:t>
            </a:r>
            <a:endParaRPr kumimoji="0" lang="en-US" altLang="ko-KR" sz="3600" b="0" i="0" u="sng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algun Gothic" panose="020B0503020000020004" pitchFamily="34" charset="-127"/>
              <a:ea typeface="Malgun Gothic" panose="020B0503020000020004" pitchFamily="34" charset="-127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3600" u="sng" dirty="0">
                <a:latin typeface="Malgun Gothic" panose="020B0503020000020004" pitchFamily="34" charset="-127"/>
                <a:ea typeface="Malgun Gothic" panose="020B0503020000020004" pitchFamily="34" charset="-127"/>
                <a:cs typeface="Arial" panose="020B0604020202020204" pitchFamily="34" charset="0"/>
              </a:rPr>
              <a:t>Yes, I took the vaccine.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3600" b="0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  <a:cs typeface="Arial" panose="020B0604020202020204" pitchFamily="34" charset="0"/>
              </a:rPr>
              <a:t>I use cash</a:t>
            </a:r>
            <a:r>
              <a:rPr lang="en-US" altLang="ko-KR" sz="3600" u="sng" dirty="0">
                <a:latin typeface="Malgun Gothic" panose="020B0503020000020004" pitchFamily="34" charset="-127"/>
                <a:ea typeface="Malgun Gothic" panose="020B0503020000020004" pitchFamily="34" charset="-127"/>
                <a:cs typeface="Arial" panose="020B0604020202020204" pitchFamily="34" charset="0"/>
              </a:rPr>
              <a:t> only.</a:t>
            </a:r>
            <a:endParaRPr kumimoji="0" lang="en-US" altLang="ko-KR" sz="3600" b="0" i="0" u="sng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algun Gothic" panose="020B0503020000020004" pitchFamily="34" charset="-127"/>
              <a:ea typeface="Malgun Gothic" panose="020B0503020000020004" pitchFamily="34" charset="-127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3600" u="sng" dirty="0">
                <a:latin typeface="Malgun Gothic" panose="020B0503020000020004" pitchFamily="34" charset="-127"/>
                <a:ea typeface="Malgun Gothic" panose="020B0503020000020004" pitchFamily="34" charset="-127"/>
                <a:cs typeface="Arial" panose="020B0604020202020204" pitchFamily="34" charset="0"/>
              </a:rPr>
              <a:t>I’m a calm person.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ko-KR" sz="3600" b="0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  <a:cs typeface="Arial" panose="020B0604020202020204" pitchFamily="34" charset="0"/>
              </a:rPr>
              <a:t>I’m fars</a:t>
            </a:r>
            <a:r>
              <a:rPr lang="en-US" altLang="ko-KR" sz="3600" u="sng" dirty="0">
                <a:latin typeface="Malgun Gothic" panose="020B0503020000020004" pitchFamily="34" charset="-127"/>
                <a:ea typeface="Malgun Gothic" panose="020B0503020000020004" pitchFamily="34" charset="-127"/>
                <a:cs typeface="Arial" panose="020B0604020202020204" pitchFamily="34" charset="0"/>
              </a:rPr>
              <a:t>ighted. </a:t>
            </a:r>
            <a:endParaRPr kumimoji="0" lang="en-US" altLang="ko-KR" sz="6600" b="0" i="0" u="sng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Picture 7" descr="A picture containing toy, doll, vector graphics&#10;&#10;Description automatically generated">
            <a:extLst>
              <a:ext uri="{FF2B5EF4-FFF2-40B4-BE49-F238E27FC236}">
                <a16:creationId xmlns:a16="http://schemas.microsoft.com/office/drawing/2014/main" id="{E2BDAFD4-0437-B0CC-0EAF-ED053FEDCF9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89"/>
          <a:stretch/>
        </p:blipFill>
        <p:spPr>
          <a:xfrm>
            <a:off x="675503" y="1297129"/>
            <a:ext cx="1767015" cy="5161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501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A40006F-B449-D643-55B4-8DB7E5A0A6ED}"/>
              </a:ext>
            </a:extLst>
          </p:cNvPr>
          <p:cNvSpPr/>
          <p:nvPr/>
        </p:nvSpPr>
        <p:spPr>
          <a:xfrm>
            <a:off x="0" y="6255327"/>
            <a:ext cx="12192000" cy="60267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B3F4F9-18BE-1AC6-B2AE-335A59F92647}"/>
              </a:ext>
            </a:extLst>
          </p:cNvPr>
          <p:cNvSpPr txBox="1"/>
          <p:nvPr/>
        </p:nvSpPr>
        <p:spPr>
          <a:xfrm>
            <a:off x="180965" y="386541"/>
            <a:ext cx="33024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err="1"/>
              <a:t>Saidahmad</a:t>
            </a:r>
            <a:endParaRPr lang="en-US" sz="40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C5F418B-E771-8A38-C920-BE2C3B50FB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5838" y="1602606"/>
            <a:ext cx="12793362" cy="341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3600" b="0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  <a:cs typeface="Arial" panose="020B0604020202020204" pitchFamily="34" charset="0"/>
              </a:rPr>
              <a:t>I’m 67 </a:t>
            </a:r>
            <a:r>
              <a:rPr lang="en-US" altLang="ko-KR" sz="3600" u="sng" dirty="0">
                <a:latin typeface="Malgun Gothic" panose="020B0503020000020004" pitchFamily="34" charset="-127"/>
                <a:ea typeface="Malgun Gothic" panose="020B0503020000020004" pitchFamily="34" charset="-127"/>
                <a:cs typeface="Arial" panose="020B0604020202020204" pitchFamily="34" charset="0"/>
              </a:rPr>
              <a:t>years old.</a:t>
            </a:r>
            <a:endParaRPr kumimoji="0" lang="en-US" altLang="ko-KR" sz="3600" b="0" i="0" u="sng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algun Gothic" panose="020B0503020000020004" pitchFamily="34" charset="-127"/>
              <a:ea typeface="Malgun Gothic" panose="020B0503020000020004" pitchFamily="34" charset="-127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3600" b="0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  <a:cs typeface="Arial" panose="020B0604020202020204" pitchFamily="34" charset="0"/>
              </a:rPr>
              <a:t>I only</a:t>
            </a:r>
            <a:r>
              <a:rPr kumimoji="0" lang="en-US" altLang="ko-KR" sz="3600" b="0" i="0" u="sng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  <a:cs typeface="Arial" panose="020B0604020202020204" pitchFamily="34" charset="0"/>
              </a:rPr>
              <a:t> know how to </a:t>
            </a:r>
            <a:r>
              <a:rPr kumimoji="0" lang="en-US" altLang="ko-KR" sz="3600" b="0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  <a:cs typeface="Arial" panose="020B0604020202020204" pitchFamily="34" charset="0"/>
              </a:rPr>
              <a:t>use a smartphone.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3600" u="sng" dirty="0">
                <a:latin typeface="Malgun Gothic" panose="020B0503020000020004" pitchFamily="34" charset="-127"/>
                <a:ea typeface="Malgun Gothic" panose="020B0503020000020004" pitchFamily="34" charset="-127"/>
                <a:cs typeface="Arial" panose="020B0604020202020204" pitchFamily="34" charset="0"/>
              </a:rPr>
              <a:t>Yes, I took the vaccine.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3600" b="0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  <a:cs typeface="Arial" panose="020B0604020202020204" pitchFamily="34" charset="0"/>
              </a:rPr>
              <a:t>I use</a:t>
            </a:r>
            <a:r>
              <a:rPr kumimoji="0" lang="en-US" altLang="ko-KR" sz="3600" b="0" i="0" u="sng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  <a:cs typeface="Arial" panose="020B0604020202020204" pitchFamily="34" charset="0"/>
              </a:rPr>
              <a:t> </a:t>
            </a:r>
            <a:r>
              <a:rPr kumimoji="0" lang="en-US" altLang="ko-KR" sz="3600" b="0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  <a:cs typeface="Arial" panose="020B0604020202020204" pitchFamily="34" charset="0"/>
              </a:rPr>
              <a:t>card.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3600" u="sng" dirty="0">
                <a:latin typeface="Malgun Gothic" panose="020B0503020000020004" pitchFamily="34" charset="-127"/>
                <a:ea typeface="Malgun Gothic" panose="020B0503020000020004" pitchFamily="34" charset="-127"/>
                <a:cs typeface="Arial" panose="020B0604020202020204" pitchFamily="34" charset="0"/>
              </a:rPr>
              <a:t>I’m a hasty person.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ko-KR" sz="3600" b="0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  <a:cs typeface="Arial" panose="020B0604020202020204" pitchFamily="34" charset="0"/>
              </a:rPr>
              <a:t>I’m near</a:t>
            </a:r>
            <a:r>
              <a:rPr lang="en-US" altLang="ko-KR" sz="3600" u="sng" dirty="0">
                <a:latin typeface="Malgun Gothic" panose="020B0503020000020004" pitchFamily="34" charset="-127"/>
                <a:ea typeface="Malgun Gothic" panose="020B0503020000020004" pitchFamily="34" charset="-127"/>
                <a:cs typeface="Arial" panose="020B0604020202020204" pitchFamily="34" charset="0"/>
              </a:rPr>
              <a:t>sighted. </a:t>
            </a:r>
            <a:endParaRPr kumimoji="0" lang="en-US" altLang="ko-KR" sz="6600" b="0" i="0" u="sng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2" descr="old man with gray hair walking with cane, glasses and sweater 3546314  Vector Art at Vecteezy">
            <a:extLst>
              <a:ext uri="{FF2B5EF4-FFF2-40B4-BE49-F238E27FC236}">
                <a16:creationId xmlns:a16="http://schemas.microsoft.com/office/drawing/2014/main" id="{5D0E4B32-732E-AF54-BBC3-D6ADB559DE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531" b="91094" l="10000" r="90000">
                        <a14:foregroundMark x1="45729" y1="81458" x2="41771" y2="91094"/>
                        <a14:foregroundMark x1="54688" y1="11302" x2="48385" y2="953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45324" y="1197428"/>
            <a:ext cx="5740302" cy="5740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7376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A40006F-B449-D643-55B4-8DB7E5A0A6ED}"/>
              </a:ext>
            </a:extLst>
          </p:cNvPr>
          <p:cNvSpPr/>
          <p:nvPr/>
        </p:nvSpPr>
        <p:spPr>
          <a:xfrm>
            <a:off x="0" y="6255327"/>
            <a:ext cx="12192000" cy="60267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erson in a garment&#10;&#10;Description automatically generated with low confidence">
            <a:extLst>
              <a:ext uri="{FF2B5EF4-FFF2-40B4-BE49-F238E27FC236}">
                <a16:creationId xmlns:a16="http://schemas.microsoft.com/office/drawing/2014/main" id="{E00474D8-C551-BA2B-24FA-376F604562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185" y="1342008"/>
            <a:ext cx="3760739" cy="513705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DA94122-26F2-762C-ED5A-DF5D04392512}"/>
              </a:ext>
            </a:extLst>
          </p:cNvPr>
          <p:cNvSpPr txBox="1"/>
          <p:nvPr/>
        </p:nvSpPr>
        <p:spPr>
          <a:xfrm>
            <a:off x="344251" y="378941"/>
            <a:ext cx="28561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Jae </a:t>
            </a:r>
            <a:r>
              <a:rPr lang="en-US" sz="4000" dirty="0" err="1"/>
              <a:t>Woon</a:t>
            </a:r>
            <a:endParaRPr lang="en-US" sz="40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6EF964A-E16B-168E-7861-7085ED12CA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5838" y="1602606"/>
            <a:ext cx="12793362" cy="341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3600" b="0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  <a:cs typeface="Arial" panose="020B0604020202020204" pitchFamily="34" charset="0"/>
              </a:rPr>
              <a:t>I’m 80 </a:t>
            </a:r>
            <a:r>
              <a:rPr lang="en-US" altLang="ko-KR" sz="3600" u="sng" dirty="0">
                <a:latin typeface="Malgun Gothic" panose="020B0503020000020004" pitchFamily="34" charset="-127"/>
                <a:ea typeface="Malgun Gothic" panose="020B0503020000020004" pitchFamily="34" charset="-127"/>
                <a:cs typeface="Arial" panose="020B0604020202020204" pitchFamily="34" charset="0"/>
              </a:rPr>
              <a:t>years old</a:t>
            </a:r>
            <a:endParaRPr kumimoji="0" lang="en-US" altLang="ko-KR" sz="3600" b="0" i="0" u="sng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algun Gothic" panose="020B0503020000020004" pitchFamily="34" charset="-127"/>
              <a:ea typeface="Malgun Gothic" panose="020B0503020000020004" pitchFamily="34" charset="-127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3600" b="0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  <a:cs typeface="Arial" panose="020B0604020202020204" pitchFamily="34" charset="0"/>
              </a:rPr>
              <a:t>No</a:t>
            </a:r>
            <a:r>
              <a:rPr lang="en-US" altLang="ko-KR" sz="3600" u="sng" dirty="0">
                <a:latin typeface="Malgun Gothic" panose="020B0503020000020004" pitchFamily="34" charset="-127"/>
                <a:ea typeface="Malgun Gothic" panose="020B0503020000020004" pitchFamily="34" charset="-127"/>
                <a:cs typeface="Arial" panose="020B0604020202020204" pitchFamily="34" charset="0"/>
              </a:rPr>
              <a:t>, I am not familiar with technology</a:t>
            </a:r>
            <a:endParaRPr kumimoji="0" lang="en-US" altLang="ko-KR" sz="3600" b="0" i="0" u="sng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algun Gothic" panose="020B0503020000020004" pitchFamily="34" charset="-127"/>
              <a:ea typeface="Malgun Gothic" panose="020B0503020000020004" pitchFamily="34" charset="-127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3600" u="sng" dirty="0">
                <a:latin typeface="Malgun Gothic" panose="020B0503020000020004" pitchFamily="34" charset="-127"/>
                <a:ea typeface="Malgun Gothic" panose="020B0503020000020004" pitchFamily="34" charset="-127"/>
                <a:cs typeface="Arial" panose="020B0604020202020204" pitchFamily="34" charset="0"/>
              </a:rPr>
              <a:t>Yes, I took the vaccine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3600" b="0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  <a:cs typeface="Arial" panose="020B0604020202020204" pitchFamily="34" charset="0"/>
              </a:rPr>
              <a:t>I only use cash.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3600" u="sng" dirty="0">
                <a:latin typeface="Malgun Gothic" panose="020B0503020000020004" pitchFamily="34" charset="-127"/>
                <a:ea typeface="Malgun Gothic" panose="020B0503020000020004" pitchFamily="34" charset="-127"/>
                <a:cs typeface="Arial" panose="020B0604020202020204" pitchFamily="34" charset="0"/>
              </a:rPr>
              <a:t>I’m a calm person.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ko-KR" sz="3600" b="0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  <a:cs typeface="Arial" panose="020B0604020202020204" pitchFamily="34" charset="0"/>
              </a:rPr>
              <a:t>I’m far</a:t>
            </a:r>
            <a:r>
              <a:rPr lang="en-US" altLang="ko-KR" sz="3600" u="sng" dirty="0">
                <a:latin typeface="Malgun Gothic" panose="020B0503020000020004" pitchFamily="34" charset="-127"/>
                <a:ea typeface="Malgun Gothic" panose="020B0503020000020004" pitchFamily="34" charset="-127"/>
                <a:cs typeface="Arial" panose="020B0604020202020204" pitchFamily="34" charset="0"/>
              </a:rPr>
              <a:t>sighted. </a:t>
            </a:r>
            <a:endParaRPr kumimoji="0" lang="en-US" altLang="ko-KR" sz="6600" b="0" i="0" u="sng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2729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2A17771-FFC0-2927-82AE-5A878F148AF9}"/>
              </a:ext>
            </a:extLst>
          </p:cNvPr>
          <p:cNvCxnSpPr>
            <a:cxnSpLocks/>
          </p:cNvCxnSpPr>
          <p:nvPr/>
        </p:nvCxnSpPr>
        <p:spPr>
          <a:xfrm flipV="1">
            <a:off x="2715400" y="2174966"/>
            <a:ext cx="0" cy="1254034"/>
          </a:xfrm>
          <a:prstGeom prst="straightConnector1">
            <a:avLst/>
          </a:prstGeom>
          <a:ln w="38100" cap="flat" cmpd="sng" algn="ctr">
            <a:solidFill>
              <a:srgbClr val="00206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5FAB484-30EF-E1B9-1314-4E6D1C360F19}"/>
              </a:ext>
            </a:extLst>
          </p:cNvPr>
          <p:cNvCxnSpPr>
            <a:cxnSpLocks/>
          </p:cNvCxnSpPr>
          <p:nvPr/>
        </p:nvCxnSpPr>
        <p:spPr>
          <a:xfrm flipV="1">
            <a:off x="3991206" y="3429000"/>
            <a:ext cx="0" cy="1254034"/>
          </a:xfrm>
          <a:prstGeom prst="straightConnector1">
            <a:avLst/>
          </a:prstGeom>
          <a:ln w="38100" cap="flat" cmpd="sng" algn="ctr">
            <a:solidFill>
              <a:srgbClr val="00206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198BF83-AB68-1D24-8070-0C4606BC2F63}"/>
              </a:ext>
            </a:extLst>
          </p:cNvPr>
          <p:cNvCxnSpPr>
            <a:cxnSpLocks/>
          </p:cNvCxnSpPr>
          <p:nvPr/>
        </p:nvCxnSpPr>
        <p:spPr>
          <a:xfrm flipV="1">
            <a:off x="5593582" y="2174966"/>
            <a:ext cx="0" cy="1254034"/>
          </a:xfrm>
          <a:prstGeom prst="straightConnector1">
            <a:avLst/>
          </a:prstGeom>
          <a:ln w="38100" cap="flat" cmpd="sng" algn="ctr">
            <a:solidFill>
              <a:srgbClr val="00206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28FD174-EFED-670F-BE50-B349EE73E3C7}"/>
              </a:ext>
            </a:extLst>
          </p:cNvPr>
          <p:cNvCxnSpPr>
            <a:cxnSpLocks/>
          </p:cNvCxnSpPr>
          <p:nvPr/>
        </p:nvCxnSpPr>
        <p:spPr>
          <a:xfrm flipV="1">
            <a:off x="7041383" y="3479074"/>
            <a:ext cx="0" cy="1254034"/>
          </a:xfrm>
          <a:prstGeom prst="straightConnector1">
            <a:avLst/>
          </a:prstGeom>
          <a:ln w="38100" cap="flat" cmpd="sng" algn="ctr">
            <a:solidFill>
              <a:srgbClr val="00206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B749C459-8D56-BA85-1493-D2E18CAAAE0D}"/>
              </a:ext>
            </a:extLst>
          </p:cNvPr>
          <p:cNvCxnSpPr>
            <a:cxnSpLocks/>
          </p:cNvCxnSpPr>
          <p:nvPr/>
        </p:nvCxnSpPr>
        <p:spPr>
          <a:xfrm flipV="1">
            <a:off x="8275672" y="2174966"/>
            <a:ext cx="0" cy="1254034"/>
          </a:xfrm>
          <a:prstGeom prst="straightConnector1">
            <a:avLst/>
          </a:prstGeom>
          <a:ln w="38100" cap="flat" cmpd="sng" algn="ctr">
            <a:solidFill>
              <a:srgbClr val="00206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31371336-6C59-49E2-8114-5607937CA343}"/>
              </a:ext>
            </a:extLst>
          </p:cNvPr>
          <p:cNvSpPr txBox="1"/>
          <p:nvPr/>
        </p:nvSpPr>
        <p:spPr>
          <a:xfrm>
            <a:off x="1723980" y="1732748"/>
            <a:ext cx="2163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What is Kiosk?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BEE2C22-CED6-023F-E0EF-51C17FD11AC2}"/>
              </a:ext>
            </a:extLst>
          </p:cNvPr>
          <p:cNvSpPr txBox="1"/>
          <p:nvPr/>
        </p:nvSpPr>
        <p:spPr>
          <a:xfrm>
            <a:off x="2909316" y="4844904"/>
            <a:ext cx="2163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Why we have it? 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F799DDC-EC3F-1C10-56B0-42EA6E5ED71A}"/>
              </a:ext>
            </a:extLst>
          </p:cNvPr>
          <p:cNvSpPr txBox="1"/>
          <p:nvPr/>
        </p:nvSpPr>
        <p:spPr>
          <a:xfrm>
            <a:off x="4511692" y="1693867"/>
            <a:ext cx="2163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Empathize 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6C104B5-98EE-6313-81FE-EE0EA1181281}"/>
              </a:ext>
            </a:extLst>
          </p:cNvPr>
          <p:cNvSpPr txBox="1"/>
          <p:nvPr/>
        </p:nvSpPr>
        <p:spPr>
          <a:xfrm>
            <a:off x="6111893" y="4997304"/>
            <a:ext cx="2163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5 Whys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5F2264A-9792-A068-1F55-B43BE85040A1}"/>
              </a:ext>
            </a:extLst>
          </p:cNvPr>
          <p:cNvSpPr txBox="1"/>
          <p:nvPr/>
        </p:nvSpPr>
        <p:spPr>
          <a:xfrm>
            <a:off x="7162784" y="1743913"/>
            <a:ext cx="2163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PMI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83F5FBB-1E11-AEE4-7D0E-F898C4EC2F1E}"/>
              </a:ext>
            </a:extLst>
          </p:cNvPr>
          <p:cNvCxnSpPr>
            <a:cxnSpLocks/>
          </p:cNvCxnSpPr>
          <p:nvPr/>
        </p:nvCxnSpPr>
        <p:spPr>
          <a:xfrm>
            <a:off x="464127" y="3429000"/>
            <a:ext cx="11263746" cy="0"/>
          </a:xfrm>
          <a:prstGeom prst="line">
            <a:avLst/>
          </a:prstGeom>
          <a:ln w="57150" cap="flat" cmpd="sng" algn="ctr">
            <a:solidFill>
              <a:schemeClr val="accent5">
                <a:lumMod val="50000"/>
              </a:schemeClr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36FB5380-9428-D4F4-2870-CC98C3DF16C9}"/>
              </a:ext>
            </a:extLst>
          </p:cNvPr>
          <p:cNvCxnSpPr>
            <a:cxnSpLocks/>
          </p:cNvCxnSpPr>
          <p:nvPr/>
        </p:nvCxnSpPr>
        <p:spPr>
          <a:xfrm flipH="1">
            <a:off x="447479" y="1206094"/>
            <a:ext cx="4378018" cy="0"/>
          </a:xfrm>
          <a:prstGeom prst="straightConnector1">
            <a:avLst/>
          </a:prstGeom>
          <a:ln w="38100" cap="flat" cmpd="sng" algn="ctr">
            <a:solidFill>
              <a:srgbClr val="00206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F66C79FD-FF33-41EC-41EF-3014F04434F8}"/>
              </a:ext>
            </a:extLst>
          </p:cNvPr>
          <p:cNvSpPr txBox="1"/>
          <p:nvPr/>
        </p:nvSpPr>
        <p:spPr>
          <a:xfrm>
            <a:off x="447479" y="375097"/>
            <a:ext cx="42189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Contents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8FB70A1-E1DD-180E-80F1-922CE48F86EB}"/>
              </a:ext>
            </a:extLst>
          </p:cNvPr>
          <p:cNvCxnSpPr>
            <a:cxnSpLocks/>
          </p:cNvCxnSpPr>
          <p:nvPr/>
        </p:nvCxnSpPr>
        <p:spPr>
          <a:xfrm flipV="1">
            <a:off x="9708232" y="3429000"/>
            <a:ext cx="0" cy="1254034"/>
          </a:xfrm>
          <a:prstGeom prst="straightConnector1">
            <a:avLst/>
          </a:prstGeom>
          <a:ln w="38100" cap="flat" cmpd="sng" algn="ctr">
            <a:solidFill>
              <a:srgbClr val="00206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803A44E-9A97-DB4A-C240-8B08E590A44E}"/>
              </a:ext>
            </a:extLst>
          </p:cNvPr>
          <p:cNvSpPr txBox="1"/>
          <p:nvPr/>
        </p:nvSpPr>
        <p:spPr>
          <a:xfrm>
            <a:off x="8626342" y="4997304"/>
            <a:ext cx="2163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Prototype</a:t>
            </a:r>
          </a:p>
        </p:txBody>
      </p:sp>
    </p:spTree>
    <p:extLst>
      <p:ext uri="{BB962C8B-B14F-4D97-AF65-F5344CB8AC3E}">
        <p14:creationId xmlns:p14="http://schemas.microsoft.com/office/powerpoint/2010/main" val="653482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6" grpId="0"/>
      <p:bldP spid="37" grpId="0"/>
      <p:bldP spid="40" grpId="0"/>
      <p:bldP spid="41" grpId="0"/>
      <p:bldP spid="1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A40006F-B449-D643-55B4-8DB7E5A0A6ED}"/>
              </a:ext>
            </a:extLst>
          </p:cNvPr>
          <p:cNvSpPr/>
          <p:nvPr/>
        </p:nvSpPr>
        <p:spPr>
          <a:xfrm>
            <a:off x="0" y="6255327"/>
            <a:ext cx="12192000" cy="60267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A94122-26F2-762C-ED5A-DF5D04392512}"/>
              </a:ext>
            </a:extLst>
          </p:cNvPr>
          <p:cNvSpPr txBox="1"/>
          <p:nvPr/>
        </p:nvSpPr>
        <p:spPr>
          <a:xfrm>
            <a:off x="476666" y="378941"/>
            <a:ext cx="32153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Chang </a:t>
            </a:r>
            <a:r>
              <a:rPr lang="en-US" sz="4000" dirty="0" err="1"/>
              <a:t>Hyeok</a:t>
            </a:r>
            <a:endParaRPr lang="en-US" sz="40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6EF964A-E16B-168E-7861-7085ED12CA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92044" y="1720839"/>
            <a:ext cx="8499956" cy="341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3600" b="0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  <a:cs typeface="Arial" panose="020B0604020202020204" pitchFamily="34" charset="0"/>
              </a:rPr>
              <a:t>I’m 80 </a:t>
            </a:r>
            <a:r>
              <a:rPr lang="en-US" altLang="ko-KR" sz="3600" u="sng" dirty="0">
                <a:latin typeface="Malgun Gothic" panose="020B0503020000020004" pitchFamily="34" charset="-127"/>
                <a:ea typeface="Malgun Gothic" panose="020B0503020000020004" pitchFamily="34" charset="-127"/>
                <a:cs typeface="Arial" panose="020B0604020202020204" pitchFamily="34" charset="0"/>
              </a:rPr>
              <a:t>years old.</a:t>
            </a:r>
            <a:endParaRPr kumimoji="0" lang="en-US" altLang="ko-KR" sz="3600" b="0" i="0" u="sng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algun Gothic" panose="020B0503020000020004" pitchFamily="34" charset="-127"/>
              <a:ea typeface="Malgun Gothic" panose="020B0503020000020004" pitchFamily="34" charset="-127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3600" b="0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  <a:cs typeface="Arial" panose="020B0604020202020204" pitchFamily="34" charset="0"/>
              </a:rPr>
              <a:t>No,</a:t>
            </a:r>
            <a:r>
              <a:rPr kumimoji="0" lang="en-US" altLang="ko-KR" sz="3600" b="0" i="0" u="sng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  <a:cs typeface="Arial" panose="020B0604020202020204" pitchFamily="34" charset="0"/>
              </a:rPr>
              <a:t> I am not familiar with technology</a:t>
            </a:r>
            <a:endParaRPr kumimoji="0" lang="en-US" altLang="ko-KR" sz="3600" b="0" i="0" u="sng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algun Gothic" panose="020B0503020000020004" pitchFamily="34" charset="-127"/>
              <a:ea typeface="Malgun Gothic" panose="020B0503020000020004" pitchFamily="34" charset="-127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3600" u="sng" dirty="0">
                <a:latin typeface="Malgun Gothic" panose="020B0503020000020004" pitchFamily="34" charset="-127"/>
                <a:ea typeface="Malgun Gothic" panose="020B0503020000020004" pitchFamily="34" charset="-127"/>
                <a:cs typeface="Arial" panose="020B0604020202020204" pitchFamily="34" charset="0"/>
              </a:rPr>
              <a:t>Yes, I took the vaccine.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3600" b="0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  <a:cs typeface="Arial" panose="020B0604020202020204" pitchFamily="34" charset="0"/>
              </a:rPr>
              <a:t>I only use cash. </a:t>
            </a:r>
            <a:endParaRPr lang="en-US" altLang="ko-KR" sz="3600" u="sng" dirty="0">
              <a:latin typeface="Malgun Gothic" panose="020B0503020000020004" pitchFamily="34" charset="-127"/>
              <a:ea typeface="Malgun Gothic" panose="020B0503020000020004" pitchFamily="34" charset="-127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3600" u="sng" dirty="0">
                <a:latin typeface="Malgun Gothic" panose="020B0503020000020004" pitchFamily="34" charset="-127"/>
                <a:ea typeface="Malgun Gothic" panose="020B0503020000020004" pitchFamily="34" charset="-127"/>
                <a:cs typeface="Arial" panose="020B0604020202020204" pitchFamily="34" charset="0"/>
              </a:rPr>
              <a:t>I’m a hasty person.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3600" b="0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  <a:cs typeface="Arial" panose="020B0604020202020204" pitchFamily="34" charset="0"/>
              </a:rPr>
              <a:t>I’m nearsighted. </a:t>
            </a:r>
            <a:endParaRPr kumimoji="0" lang="en-US" altLang="ko-KR" sz="6600" b="0" i="0" u="sng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677CD596-DCD0-E16E-EDC1-1423FD382A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927" b="99229" l="4154" r="50462">
                        <a14:foregroundMark x1="22923" y1="17341" x2="24923" y2="8478"/>
                        <a14:foregroundMark x1="24923" y1="8478" x2="40154" y2="15029"/>
                        <a14:foregroundMark x1="40154" y1="15029" x2="40462" y2="15318"/>
                        <a14:foregroundMark x1="32615" y1="11175" x2="26769" y2="2794"/>
                        <a14:foregroundMark x1="26769" y1="2794" x2="23231" y2="1927"/>
                        <a14:foregroundMark x1="4154" y1="42871" x2="6000" y2="39403"/>
                        <a14:foregroundMark x1="47692" y1="47206" x2="50615" y2="62620"/>
                        <a14:foregroundMark x1="28923" y1="59056" x2="24462" y2="65800"/>
                        <a14:foregroundMark x1="24462" y1="65800" x2="24462" y2="66089"/>
                        <a14:foregroundMark x1="21692" y1="94990" x2="24462" y2="99229"/>
                        <a14:foregroundMark x1="31846" y1="22929" x2="32000" y2="1685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46363"/>
          <a:stretch/>
        </p:blipFill>
        <p:spPr bwMode="auto">
          <a:xfrm>
            <a:off x="1175657" y="1389662"/>
            <a:ext cx="1670962" cy="4975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8927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7273D9B-08AE-8D41-FBF4-CECC1677C6E8}"/>
              </a:ext>
            </a:extLst>
          </p:cNvPr>
          <p:cNvCxnSpPr>
            <a:cxnSpLocks/>
          </p:cNvCxnSpPr>
          <p:nvPr/>
        </p:nvCxnSpPr>
        <p:spPr>
          <a:xfrm flipH="1">
            <a:off x="3684566" y="3533657"/>
            <a:ext cx="5129749" cy="0"/>
          </a:xfrm>
          <a:prstGeom prst="straightConnector1">
            <a:avLst/>
          </a:prstGeom>
          <a:ln w="57150" cap="flat" cmpd="sng" algn="ctr">
            <a:solidFill>
              <a:srgbClr val="00206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9AF88B5-43B7-2259-A556-9A2F1B426C4A}"/>
              </a:ext>
            </a:extLst>
          </p:cNvPr>
          <p:cNvSpPr txBox="1"/>
          <p:nvPr/>
        </p:nvSpPr>
        <p:spPr>
          <a:xfrm>
            <a:off x="3268929" y="2210218"/>
            <a:ext cx="596102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/>
              <a:t>5 Whys</a:t>
            </a:r>
            <a:endParaRPr lang="en-US" sz="4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F0B7FCA-296C-420B-8068-7837BD1627B9}"/>
              </a:ext>
            </a:extLst>
          </p:cNvPr>
          <p:cNvSpPr txBox="1"/>
          <p:nvPr/>
        </p:nvSpPr>
        <p:spPr>
          <a:xfrm>
            <a:off x="1654556" y="4026099"/>
            <a:ext cx="98659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Why are they not familiar with Kiosk?</a:t>
            </a:r>
          </a:p>
        </p:txBody>
      </p:sp>
    </p:spTree>
    <p:extLst>
      <p:ext uri="{BB962C8B-B14F-4D97-AF65-F5344CB8AC3E}">
        <p14:creationId xmlns:p14="http://schemas.microsoft.com/office/powerpoint/2010/main" val="2510665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64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4.81481E-6 L -0.09921 -0.54098 " pathEditMode="relative" rAng="0" ptsTypes="AA">
                                      <p:cBhvr>
                                        <p:cTn id="9" dur="11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961" y="-2706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DED49AD4-988D-F6A8-8FA7-7F92BE303D0F}"/>
              </a:ext>
            </a:extLst>
          </p:cNvPr>
          <p:cNvSpPr txBox="1"/>
          <p:nvPr/>
        </p:nvSpPr>
        <p:spPr>
          <a:xfrm>
            <a:off x="331694" y="1665737"/>
            <a:ext cx="11528612" cy="49877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atinLnBrk="1">
              <a:lnSpc>
                <a:spcPct val="106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800" kern="100" dirty="0">
                <a:effectLst/>
                <a:latin typeface="Malgun Gothic" panose="020B0503020000020004" pitchFamily="34" charset="-127"/>
                <a:ea typeface="Malgun Gothic" panose="020B0503020000020004" pitchFamily="34" charset="-127"/>
                <a:cs typeface="Arial" panose="020B0604020202020204" pitchFamily="34" charset="0"/>
              </a:rPr>
              <a:t>Because they leave the store</a:t>
            </a:r>
          </a:p>
          <a:p>
            <a:pPr marR="0" latinLnBrk="1">
              <a:lnSpc>
                <a:spcPct val="106000"/>
              </a:lnSpc>
              <a:spcBef>
                <a:spcPts val="0"/>
              </a:spcBef>
              <a:spcAft>
                <a:spcPts val="800"/>
              </a:spcAft>
            </a:pPr>
            <a:endParaRPr lang="en-US" sz="2800" kern="100" dirty="0">
              <a:effectLst/>
              <a:latin typeface="Malgun Gothic" panose="020B0503020000020004" pitchFamily="34" charset="-127"/>
              <a:ea typeface="Malgun Gothic" panose="020B0503020000020004" pitchFamily="34" charset="-127"/>
              <a:cs typeface="Arial" panose="020B0604020202020204" pitchFamily="34" charset="0"/>
            </a:endParaRPr>
          </a:p>
          <a:p>
            <a:pPr marR="0" latinLnBrk="1">
              <a:lnSpc>
                <a:spcPct val="106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800" kern="100" dirty="0">
                <a:latin typeface="Malgun Gothic" panose="020B0503020000020004" pitchFamily="34" charset="-127"/>
                <a:ea typeface="Malgun Gothic" panose="020B0503020000020004" pitchFamily="34" charset="-127"/>
                <a:cs typeface="Arial" panose="020B0604020202020204" pitchFamily="34" charset="0"/>
              </a:rPr>
              <a:t>Because elderly people avoid kiosk</a:t>
            </a:r>
          </a:p>
          <a:p>
            <a:pPr marR="0" latinLnBrk="1">
              <a:lnSpc>
                <a:spcPct val="106000"/>
              </a:lnSpc>
              <a:spcBef>
                <a:spcPts val="0"/>
              </a:spcBef>
              <a:spcAft>
                <a:spcPts val="800"/>
              </a:spcAft>
            </a:pPr>
            <a:endParaRPr lang="en-US" sz="2800" kern="100" dirty="0">
              <a:latin typeface="Malgun Gothic" panose="020B0503020000020004" pitchFamily="34" charset="-127"/>
              <a:ea typeface="Malgun Gothic" panose="020B0503020000020004" pitchFamily="34" charset="-127"/>
              <a:cs typeface="Arial" panose="020B0604020202020204" pitchFamily="34" charset="0"/>
            </a:endParaRPr>
          </a:p>
          <a:p>
            <a:pPr latinLnBrk="1">
              <a:lnSpc>
                <a:spcPct val="106000"/>
              </a:lnSpc>
              <a:spcAft>
                <a:spcPts val="800"/>
              </a:spcAft>
            </a:pPr>
            <a:r>
              <a:rPr lang="en-US" sz="2800" kern="100" dirty="0">
                <a:latin typeface="Malgun Gothic" panose="020B0503020000020004" pitchFamily="34" charset="-127"/>
                <a:ea typeface="Malgun Gothic" panose="020B0503020000020004" pitchFamily="34" charset="-127"/>
                <a:cs typeface="Arial" panose="020B0604020202020204" pitchFamily="34" charset="0"/>
              </a:rPr>
              <a:t>Because elderly people don’t know how to use kiosk</a:t>
            </a:r>
          </a:p>
          <a:p>
            <a:pPr latinLnBrk="1">
              <a:lnSpc>
                <a:spcPct val="106000"/>
              </a:lnSpc>
              <a:spcAft>
                <a:spcPts val="800"/>
              </a:spcAft>
            </a:pPr>
            <a:endParaRPr lang="en-US" sz="2800" kern="100" dirty="0">
              <a:latin typeface="Malgun Gothic" panose="020B0503020000020004" pitchFamily="34" charset="-127"/>
              <a:ea typeface="Malgun Gothic" panose="020B0503020000020004" pitchFamily="34" charset="-127"/>
              <a:cs typeface="Arial" panose="020B0604020202020204" pitchFamily="34" charset="0"/>
            </a:endParaRPr>
          </a:p>
          <a:p>
            <a:pPr latinLnBrk="1">
              <a:lnSpc>
                <a:spcPct val="106000"/>
              </a:lnSpc>
              <a:spcAft>
                <a:spcPts val="800"/>
              </a:spcAft>
            </a:pPr>
            <a:r>
              <a:rPr lang="en-US" sz="2800" kern="100" dirty="0">
                <a:latin typeface="Malgun Gothic" panose="020B0503020000020004" pitchFamily="34" charset="-127"/>
                <a:ea typeface="Malgun Gothic" panose="020B0503020000020004" pitchFamily="34" charset="-127"/>
                <a:cs typeface="Arial" panose="020B0604020202020204" pitchFamily="34" charset="0"/>
              </a:rPr>
              <a:t>Because They want to stay ignorant towards kiosk</a:t>
            </a:r>
          </a:p>
          <a:p>
            <a:pPr latinLnBrk="1">
              <a:lnSpc>
                <a:spcPct val="106000"/>
              </a:lnSpc>
              <a:spcAft>
                <a:spcPts val="800"/>
              </a:spcAft>
            </a:pPr>
            <a:endParaRPr lang="en-US" sz="2800" kern="100" dirty="0">
              <a:latin typeface="Malgun Gothic" panose="020B0503020000020004" pitchFamily="34" charset="-127"/>
              <a:ea typeface="Malgun Gothic" panose="020B0503020000020004" pitchFamily="34" charset="-127"/>
              <a:cs typeface="Arial" panose="020B0604020202020204" pitchFamily="34" charset="0"/>
            </a:endParaRPr>
          </a:p>
          <a:p>
            <a:pPr latinLnBrk="1">
              <a:lnSpc>
                <a:spcPct val="106000"/>
              </a:lnSpc>
              <a:spcAft>
                <a:spcPts val="800"/>
              </a:spcAft>
            </a:pPr>
            <a:r>
              <a:rPr lang="en-US" sz="2800" kern="100" dirty="0">
                <a:latin typeface="Malgun Gothic" panose="020B0503020000020004" pitchFamily="34" charset="-127"/>
                <a:ea typeface="Malgun Gothic" panose="020B0503020000020004" pitchFamily="34" charset="-127"/>
                <a:cs typeface="Arial" panose="020B0604020202020204" pitchFamily="34" charset="0"/>
              </a:rPr>
              <a:t>Because it’s inconvenience for most of the elderly people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7273D9B-08AE-8D41-FBF4-CECC1677C6E8}"/>
              </a:ext>
            </a:extLst>
          </p:cNvPr>
          <p:cNvCxnSpPr>
            <a:cxnSpLocks/>
          </p:cNvCxnSpPr>
          <p:nvPr/>
        </p:nvCxnSpPr>
        <p:spPr>
          <a:xfrm flipH="1">
            <a:off x="447479" y="1206094"/>
            <a:ext cx="4378018" cy="0"/>
          </a:xfrm>
          <a:prstGeom prst="straightConnector1">
            <a:avLst/>
          </a:prstGeom>
          <a:ln w="38100" cap="flat" cmpd="sng" algn="ctr">
            <a:solidFill>
              <a:srgbClr val="00206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A741EDC-7455-C416-8BD1-326B7C5BBD2B}"/>
              </a:ext>
            </a:extLst>
          </p:cNvPr>
          <p:cNvSpPr txBox="1"/>
          <p:nvPr/>
        </p:nvSpPr>
        <p:spPr>
          <a:xfrm>
            <a:off x="447479" y="321492"/>
            <a:ext cx="98659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Why are they not familiar with Kiosk?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116CB0D-5270-FD82-E889-AAC18DB9567B}"/>
              </a:ext>
            </a:extLst>
          </p:cNvPr>
          <p:cNvSpPr txBox="1"/>
          <p:nvPr/>
        </p:nvSpPr>
        <p:spPr>
          <a:xfrm>
            <a:off x="10577597" y="1769035"/>
            <a:ext cx="1398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6">
                    <a:lumMod val="50000"/>
                  </a:schemeClr>
                </a:solidFill>
              </a:rPr>
              <a:t>WHY?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0A9EDD4-82E0-523F-0812-4982AA8AD412}"/>
              </a:ext>
            </a:extLst>
          </p:cNvPr>
          <p:cNvSpPr txBox="1"/>
          <p:nvPr/>
        </p:nvSpPr>
        <p:spPr>
          <a:xfrm>
            <a:off x="10577597" y="2905780"/>
            <a:ext cx="1398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6">
                    <a:lumMod val="50000"/>
                  </a:schemeClr>
                </a:solidFill>
              </a:rPr>
              <a:t>WHY?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4382785-415F-6B9D-FC0B-5DC58F46FB97}"/>
              </a:ext>
            </a:extLst>
          </p:cNvPr>
          <p:cNvSpPr txBox="1"/>
          <p:nvPr/>
        </p:nvSpPr>
        <p:spPr>
          <a:xfrm>
            <a:off x="10577597" y="4217433"/>
            <a:ext cx="1398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6">
                    <a:lumMod val="50000"/>
                  </a:schemeClr>
                </a:solidFill>
              </a:rPr>
              <a:t>WHY?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85156E6-4E93-678D-132E-264AE9213509}"/>
              </a:ext>
            </a:extLst>
          </p:cNvPr>
          <p:cNvSpPr txBox="1"/>
          <p:nvPr/>
        </p:nvSpPr>
        <p:spPr>
          <a:xfrm>
            <a:off x="10577597" y="5318160"/>
            <a:ext cx="1398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6">
                    <a:lumMod val="50000"/>
                  </a:schemeClr>
                </a:solidFill>
              </a:rPr>
              <a:t>WHY?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75565481-91A6-A34C-0305-15A9BCFBEBEF}"/>
              </a:ext>
            </a:extLst>
          </p:cNvPr>
          <p:cNvCxnSpPr/>
          <p:nvPr/>
        </p:nvCxnSpPr>
        <p:spPr>
          <a:xfrm>
            <a:off x="5271247" y="1912471"/>
            <a:ext cx="5127812" cy="4183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F5F56DF3-B382-8BF1-EE81-F18F3B8470A9}"/>
              </a:ext>
            </a:extLst>
          </p:cNvPr>
          <p:cNvCxnSpPr>
            <a:cxnSpLocks/>
          </p:cNvCxnSpPr>
          <p:nvPr/>
        </p:nvCxnSpPr>
        <p:spPr>
          <a:xfrm flipH="1">
            <a:off x="6233459" y="2109694"/>
            <a:ext cx="4165600" cy="86658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45185D36-A4E4-537D-FDA3-D6923128C1B8}"/>
              </a:ext>
            </a:extLst>
          </p:cNvPr>
          <p:cNvCxnSpPr>
            <a:cxnSpLocks/>
          </p:cNvCxnSpPr>
          <p:nvPr/>
        </p:nvCxnSpPr>
        <p:spPr>
          <a:xfrm>
            <a:off x="6299200" y="3122402"/>
            <a:ext cx="4225365" cy="16628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74EB0BF1-8FEB-AD5E-4211-58D8B7D752F4}"/>
              </a:ext>
            </a:extLst>
          </p:cNvPr>
          <p:cNvCxnSpPr>
            <a:cxnSpLocks/>
          </p:cNvCxnSpPr>
          <p:nvPr/>
        </p:nvCxnSpPr>
        <p:spPr>
          <a:xfrm>
            <a:off x="9281459" y="4217433"/>
            <a:ext cx="1243106" cy="23935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B359CA89-5548-EFF1-74A2-EEB849BFF1CC}"/>
              </a:ext>
            </a:extLst>
          </p:cNvPr>
          <p:cNvCxnSpPr>
            <a:cxnSpLocks/>
            <a:endCxn id="27" idx="1"/>
          </p:cNvCxnSpPr>
          <p:nvPr/>
        </p:nvCxnSpPr>
        <p:spPr>
          <a:xfrm>
            <a:off x="8839200" y="5318160"/>
            <a:ext cx="1738397" cy="26161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827F6062-A505-63DF-0226-7DF590E15A92}"/>
              </a:ext>
            </a:extLst>
          </p:cNvPr>
          <p:cNvCxnSpPr>
            <a:cxnSpLocks/>
          </p:cNvCxnSpPr>
          <p:nvPr/>
        </p:nvCxnSpPr>
        <p:spPr>
          <a:xfrm flipH="1">
            <a:off x="9281459" y="3435924"/>
            <a:ext cx="1232270" cy="6618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7F470492-F68B-05CF-5464-4F5BE7A7CCA6}"/>
              </a:ext>
            </a:extLst>
          </p:cNvPr>
          <p:cNvCxnSpPr>
            <a:cxnSpLocks/>
          </p:cNvCxnSpPr>
          <p:nvPr/>
        </p:nvCxnSpPr>
        <p:spPr>
          <a:xfrm flipH="1">
            <a:off x="8839200" y="4530401"/>
            <a:ext cx="1622612" cy="66186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BD6D0B66-AA53-8F0A-DE8D-BEE6DE2B0A1B}"/>
              </a:ext>
            </a:extLst>
          </p:cNvPr>
          <p:cNvCxnSpPr>
            <a:cxnSpLocks/>
          </p:cNvCxnSpPr>
          <p:nvPr/>
        </p:nvCxnSpPr>
        <p:spPr>
          <a:xfrm flipH="1">
            <a:off x="9843247" y="5643574"/>
            <a:ext cx="722758" cy="7023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651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5" grpId="0"/>
      <p:bldP spid="26" grpId="0"/>
      <p:bldP spid="2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7273D9B-08AE-8D41-FBF4-CECC1677C6E8}"/>
              </a:ext>
            </a:extLst>
          </p:cNvPr>
          <p:cNvCxnSpPr>
            <a:cxnSpLocks/>
          </p:cNvCxnSpPr>
          <p:nvPr/>
        </p:nvCxnSpPr>
        <p:spPr>
          <a:xfrm flipH="1">
            <a:off x="447479" y="1206094"/>
            <a:ext cx="4378018" cy="0"/>
          </a:xfrm>
          <a:prstGeom prst="straightConnector1">
            <a:avLst/>
          </a:prstGeom>
          <a:ln w="38100" cap="flat" cmpd="sng" algn="ctr">
            <a:solidFill>
              <a:srgbClr val="00206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9AF88B5-43B7-2259-A556-9A2F1B426C4A}"/>
              </a:ext>
            </a:extLst>
          </p:cNvPr>
          <p:cNvSpPr txBox="1"/>
          <p:nvPr/>
        </p:nvSpPr>
        <p:spPr>
          <a:xfrm>
            <a:off x="447479" y="375095"/>
            <a:ext cx="42189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5 Whys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55973CF-B53D-998C-9358-69CF622094E1}"/>
              </a:ext>
            </a:extLst>
          </p:cNvPr>
          <p:cNvSpPr txBox="1"/>
          <p:nvPr/>
        </p:nvSpPr>
        <p:spPr>
          <a:xfrm>
            <a:off x="2020047" y="3018560"/>
            <a:ext cx="8367059" cy="10725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 latinLnBrk="1">
              <a:lnSpc>
                <a:spcPct val="106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800" kern="100" dirty="0">
                <a:effectLst/>
                <a:latin typeface="Malgun Gothic" panose="020B0503020000020004" pitchFamily="34" charset="-127"/>
                <a:ea typeface="Malgun Gothic" panose="020B0503020000020004" pitchFamily="34" charset="-127"/>
                <a:cs typeface="Arial" panose="020B0604020202020204" pitchFamily="34" charset="0"/>
              </a:rPr>
              <a:t>Main problem</a:t>
            </a:r>
            <a:r>
              <a:rPr lang="en-US" sz="2800" kern="100" dirty="0">
                <a:latin typeface="Malgun Gothic" panose="020B0503020000020004" pitchFamily="34" charset="-127"/>
                <a:ea typeface="Malgun Gothic" panose="020B0503020000020004" pitchFamily="34" charset="-127"/>
                <a:cs typeface="Arial" panose="020B0604020202020204" pitchFamily="34" charset="0"/>
              </a:rPr>
              <a:t>:</a:t>
            </a:r>
            <a:r>
              <a:rPr lang="en-US" sz="2800" kern="100" dirty="0">
                <a:effectLst/>
                <a:latin typeface="Malgun Gothic" panose="020B0503020000020004" pitchFamily="34" charset="-127"/>
                <a:ea typeface="Malgun Gothic" panose="020B0503020000020004" pitchFamily="34" charset="-127"/>
                <a:cs typeface="Arial" panose="020B0604020202020204" pitchFamily="34" charset="0"/>
              </a:rPr>
              <a:t> Is inconvenience for most of the </a:t>
            </a:r>
          </a:p>
          <a:p>
            <a:pPr marL="0" marR="0" algn="ctr" latinLnBrk="1">
              <a:lnSpc>
                <a:spcPct val="106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800" kern="100" dirty="0">
                <a:effectLst/>
                <a:latin typeface="Malgun Gothic" panose="020B0503020000020004" pitchFamily="34" charset="-127"/>
                <a:ea typeface="Malgun Gothic" panose="020B0503020000020004" pitchFamily="34" charset="-127"/>
                <a:cs typeface="Arial" panose="020B0604020202020204" pitchFamily="34" charset="0"/>
              </a:rPr>
              <a:t>elderly people </a:t>
            </a:r>
          </a:p>
        </p:txBody>
      </p:sp>
    </p:spTree>
    <p:extLst>
      <p:ext uri="{BB962C8B-B14F-4D97-AF65-F5344CB8AC3E}">
        <p14:creationId xmlns:p14="http://schemas.microsoft.com/office/powerpoint/2010/main" val="4266289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7273D9B-08AE-8D41-FBF4-CECC1677C6E8}"/>
              </a:ext>
            </a:extLst>
          </p:cNvPr>
          <p:cNvCxnSpPr>
            <a:cxnSpLocks/>
          </p:cNvCxnSpPr>
          <p:nvPr/>
        </p:nvCxnSpPr>
        <p:spPr>
          <a:xfrm flipH="1">
            <a:off x="3793929" y="3429002"/>
            <a:ext cx="4378018" cy="0"/>
          </a:xfrm>
          <a:prstGeom prst="straightConnector1">
            <a:avLst/>
          </a:prstGeom>
          <a:ln w="38100" cap="flat" cmpd="sng" algn="ctr">
            <a:solidFill>
              <a:srgbClr val="00206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9AF88B5-43B7-2259-A556-9A2F1B426C4A}"/>
              </a:ext>
            </a:extLst>
          </p:cNvPr>
          <p:cNvSpPr txBox="1"/>
          <p:nvPr/>
        </p:nvSpPr>
        <p:spPr>
          <a:xfrm>
            <a:off x="2580827" y="2217003"/>
            <a:ext cx="680422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/>
              <a:t>Cause &amp; Effect </a:t>
            </a:r>
          </a:p>
        </p:txBody>
      </p:sp>
    </p:spTree>
    <p:extLst>
      <p:ext uri="{BB962C8B-B14F-4D97-AF65-F5344CB8AC3E}">
        <p14:creationId xmlns:p14="http://schemas.microsoft.com/office/powerpoint/2010/main" val="35247512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145508E-90D5-2ED8-2EDE-DBEE350E2541}"/>
              </a:ext>
            </a:extLst>
          </p:cNvPr>
          <p:cNvCxnSpPr>
            <a:cxnSpLocks/>
          </p:cNvCxnSpPr>
          <p:nvPr/>
        </p:nvCxnSpPr>
        <p:spPr>
          <a:xfrm flipV="1">
            <a:off x="3935302" y="3414674"/>
            <a:ext cx="1306668" cy="167673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54BE77E-39D4-0F4A-C7C3-3FED0DF655AA}"/>
              </a:ext>
            </a:extLst>
          </p:cNvPr>
          <p:cNvCxnSpPr>
            <a:cxnSpLocks/>
          </p:cNvCxnSpPr>
          <p:nvPr/>
        </p:nvCxnSpPr>
        <p:spPr>
          <a:xfrm flipV="1">
            <a:off x="6731090" y="3429000"/>
            <a:ext cx="1238160" cy="1921127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1B37088-B470-C7B7-4566-10FB7B159BD9}"/>
              </a:ext>
            </a:extLst>
          </p:cNvPr>
          <p:cNvCxnSpPr>
            <a:cxnSpLocks/>
          </p:cNvCxnSpPr>
          <p:nvPr/>
        </p:nvCxnSpPr>
        <p:spPr>
          <a:xfrm flipH="1" flipV="1">
            <a:off x="5608478" y="1915541"/>
            <a:ext cx="818173" cy="1491177"/>
          </a:xfrm>
          <a:prstGeom prst="line">
            <a:avLst/>
          </a:prstGeom>
          <a:ln w="381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3" name="Graphic 2" descr="Fish with solid fill">
            <a:extLst>
              <a:ext uri="{FF2B5EF4-FFF2-40B4-BE49-F238E27FC236}">
                <a16:creationId xmlns:a16="http://schemas.microsoft.com/office/drawing/2014/main" id="{1A2BCCD0-9F94-1D82-7551-AE7A2A398E9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70398"/>
          <a:stretch/>
        </p:blipFill>
        <p:spPr>
          <a:xfrm>
            <a:off x="8918121" y="-1220311"/>
            <a:ext cx="3483429" cy="9298622"/>
          </a:xfrm>
          <a:prstGeom prst="rect">
            <a:avLst/>
          </a:prstGeom>
        </p:spPr>
      </p:pic>
      <p:pic>
        <p:nvPicPr>
          <p:cNvPr id="10" name="Graphic 9" descr="Fish with solid fill">
            <a:extLst>
              <a:ext uri="{FF2B5EF4-FFF2-40B4-BE49-F238E27FC236}">
                <a16:creationId xmlns:a16="http://schemas.microsoft.com/office/drawing/2014/main" id="{3A486652-0A1C-73F5-5880-47DE690FD58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3557" r="80435" b="34880"/>
          <a:stretch/>
        </p:blipFill>
        <p:spPr>
          <a:xfrm>
            <a:off x="209550" y="1666310"/>
            <a:ext cx="2302329" cy="3410767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8319011-12F7-E232-E690-36D77876CF96}"/>
              </a:ext>
            </a:extLst>
          </p:cNvPr>
          <p:cNvCxnSpPr>
            <a:cxnSpLocks/>
            <a:stCxn id="10" idx="3"/>
            <a:endCxn id="3" idx="1"/>
          </p:cNvCxnSpPr>
          <p:nvPr/>
        </p:nvCxnSpPr>
        <p:spPr>
          <a:xfrm>
            <a:off x="2511879" y="3371694"/>
            <a:ext cx="6406242" cy="57306"/>
          </a:xfrm>
          <a:prstGeom prst="line">
            <a:avLst/>
          </a:prstGeom>
          <a:ln w="762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8D97AFE-34D7-6B4F-380D-4541F4D5ECC4}"/>
              </a:ext>
            </a:extLst>
          </p:cNvPr>
          <p:cNvCxnSpPr>
            <a:cxnSpLocks/>
          </p:cNvCxnSpPr>
          <p:nvPr/>
        </p:nvCxnSpPr>
        <p:spPr>
          <a:xfrm flipH="1" flipV="1">
            <a:off x="5770506" y="2203833"/>
            <a:ext cx="624895" cy="5189"/>
          </a:xfrm>
          <a:prstGeom prst="line">
            <a:avLst/>
          </a:prstGeom>
          <a:ln w="381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92CA333-66CE-39D5-433F-5275DF56BBC2}"/>
              </a:ext>
            </a:extLst>
          </p:cNvPr>
          <p:cNvCxnSpPr>
            <a:cxnSpLocks/>
          </p:cNvCxnSpPr>
          <p:nvPr/>
        </p:nvCxnSpPr>
        <p:spPr>
          <a:xfrm flipH="1" flipV="1">
            <a:off x="5059188" y="2103291"/>
            <a:ext cx="638242" cy="11431"/>
          </a:xfrm>
          <a:prstGeom prst="line">
            <a:avLst/>
          </a:prstGeom>
          <a:ln w="381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9C3C412-066E-DA4B-171C-DCEB7E2088AD}"/>
              </a:ext>
            </a:extLst>
          </p:cNvPr>
          <p:cNvCxnSpPr>
            <a:cxnSpLocks/>
          </p:cNvCxnSpPr>
          <p:nvPr/>
        </p:nvCxnSpPr>
        <p:spPr>
          <a:xfrm flipH="1" flipV="1">
            <a:off x="5376857" y="2617504"/>
            <a:ext cx="645592" cy="18642"/>
          </a:xfrm>
          <a:prstGeom prst="line">
            <a:avLst/>
          </a:prstGeom>
          <a:ln w="381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8B29634-0EBF-2D50-F1FB-723DC0C5E2B4}"/>
              </a:ext>
            </a:extLst>
          </p:cNvPr>
          <p:cNvCxnSpPr>
            <a:cxnSpLocks/>
          </p:cNvCxnSpPr>
          <p:nvPr/>
        </p:nvCxnSpPr>
        <p:spPr>
          <a:xfrm flipH="1" flipV="1">
            <a:off x="6071887" y="2738318"/>
            <a:ext cx="645592" cy="18642"/>
          </a:xfrm>
          <a:prstGeom prst="line">
            <a:avLst/>
          </a:prstGeom>
          <a:ln w="381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83AD237-7D45-0D85-1DCD-B6E5AA58DF7B}"/>
              </a:ext>
            </a:extLst>
          </p:cNvPr>
          <p:cNvCxnSpPr>
            <a:cxnSpLocks/>
          </p:cNvCxnSpPr>
          <p:nvPr/>
        </p:nvCxnSpPr>
        <p:spPr>
          <a:xfrm>
            <a:off x="3621812" y="4730327"/>
            <a:ext cx="626979" cy="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FAD8B5A-AD66-D0F3-364C-63D8E0A09E2D}"/>
              </a:ext>
            </a:extLst>
          </p:cNvPr>
          <p:cNvCxnSpPr>
            <a:cxnSpLocks/>
          </p:cNvCxnSpPr>
          <p:nvPr/>
        </p:nvCxnSpPr>
        <p:spPr>
          <a:xfrm>
            <a:off x="4044774" y="4132554"/>
            <a:ext cx="626979" cy="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B6A8B0C-F78D-4995-45BB-D60187107B9D}"/>
              </a:ext>
            </a:extLst>
          </p:cNvPr>
          <p:cNvCxnSpPr>
            <a:cxnSpLocks/>
          </p:cNvCxnSpPr>
          <p:nvPr/>
        </p:nvCxnSpPr>
        <p:spPr>
          <a:xfrm>
            <a:off x="6683510" y="4132554"/>
            <a:ext cx="819060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9051979-3494-A32A-E5D0-8D7DACB597FD}"/>
              </a:ext>
            </a:extLst>
          </p:cNvPr>
          <p:cNvCxnSpPr>
            <a:cxnSpLocks/>
          </p:cNvCxnSpPr>
          <p:nvPr/>
        </p:nvCxnSpPr>
        <p:spPr>
          <a:xfrm>
            <a:off x="6436563" y="4558004"/>
            <a:ext cx="819060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78F7C29-FEBB-3850-B119-958B7235AC25}"/>
              </a:ext>
            </a:extLst>
          </p:cNvPr>
          <p:cNvCxnSpPr>
            <a:cxnSpLocks/>
          </p:cNvCxnSpPr>
          <p:nvPr/>
        </p:nvCxnSpPr>
        <p:spPr>
          <a:xfrm>
            <a:off x="6898875" y="5091404"/>
            <a:ext cx="819060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FBF97516-ABF1-0D69-E979-9FD40417E898}"/>
              </a:ext>
            </a:extLst>
          </p:cNvPr>
          <p:cNvSpPr/>
          <p:nvPr/>
        </p:nvSpPr>
        <p:spPr>
          <a:xfrm>
            <a:off x="4621157" y="1209247"/>
            <a:ext cx="1882559" cy="711440"/>
          </a:xfrm>
          <a:prstGeom prst="rect">
            <a:avLst/>
          </a:prstGeom>
          <a:noFill/>
          <a:ln w="38100" cap="flat" cmpd="sng" algn="ctr">
            <a:solidFill>
              <a:schemeClr val="accent4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Kiosk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5D3579D-7D1D-0DC3-11C1-059F23DB9FCE}"/>
              </a:ext>
            </a:extLst>
          </p:cNvPr>
          <p:cNvSpPr/>
          <p:nvPr/>
        </p:nvSpPr>
        <p:spPr>
          <a:xfrm>
            <a:off x="2880041" y="5098611"/>
            <a:ext cx="1882559" cy="711440"/>
          </a:xfrm>
          <a:prstGeom prst="rect">
            <a:avLst/>
          </a:prstGeom>
          <a:noFill/>
          <a:ln w="38100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Place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8DCBF00-F818-D12A-9DA8-7BCB02C2B108}"/>
              </a:ext>
            </a:extLst>
          </p:cNvPr>
          <p:cNvSpPr/>
          <p:nvPr/>
        </p:nvSpPr>
        <p:spPr>
          <a:xfrm>
            <a:off x="5619193" y="5370151"/>
            <a:ext cx="2350057" cy="711440"/>
          </a:xfrm>
          <a:prstGeom prst="rect">
            <a:avLst/>
          </a:prstGeom>
          <a:noFill/>
          <a:ln w="3810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Person(elderly)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2079C8E-3DC9-F96E-8F08-FD36B9DDA7C6}"/>
              </a:ext>
            </a:extLst>
          </p:cNvPr>
          <p:cNvSpPr txBox="1"/>
          <p:nvPr/>
        </p:nvSpPr>
        <p:spPr>
          <a:xfrm>
            <a:off x="6378408" y="1945307"/>
            <a:ext cx="19394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Small Screen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FDC0968-84C9-5612-F59A-1203ED8A54E4}"/>
              </a:ext>
            </a:extLst>
          </p:cNvPr>
          <p:cNvSpPr txBox="1"/>
          <p:nvPr/>
        </p:nvSpPr>
        <p:spPr>
          <a:xfrm>
            <a:off x="6667400" y="2470844"/>
            <a:ext cx="19394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Limited Time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2C8E39D-A893-979F-3573-9C4159E63CBD}"/>
              </a:ext>
            </a:extLst>
          </p:cNvPr>
          <p:cNvSpPr txBox="1"/>
          <p:nvPr/>
        </p:nvSpPr>
        <p:spPr>
          <a:xfrm>
            <a:off x="3906801" y="2420148"/>
            <a:ext cx="19394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Pay Method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3138361-E5FF-47ED-FEA6-4868E2B841E1}"/>
              </a:ext>
            </a:extLst>
          </p:cNvPr>
          <p:cNvSpPr txBox="1"/>
          <p:nvPr/>
        </p:nvSpPr>
        <p:spPr>
          <a:xfrm>
            <a:off x="2996002" y="1888900"/>
            <a:ext cx="21283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Language Diversity 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D257039-23F0-9D32-E53A-3181A8FACEEC}"/>
              </a:ext>
            </a:extLst>
          </p:cNvPr>
          <p:cNvSpPr txBox="1"/>
          <p:nvPr/>
        </p:nvSpPr>
        <p:spPr>
          <a:xfrm>
            <a:off x="3161719" y="3872791"/>
            <a:ext cx="9201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Noise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AB8071F-EA64-77AC-9B14-A0EE46B8AD4C}"/>
              </a:ext>
            </a:extLst>
          </p:cNvPr>
          <p:cNvSpPr txBox="1"/>
          <p:nvPr/>
        </p:nvSpPr>
        <p:spPr>
          <a:xfrm>
            <a:off x="2046062" y="4528749"/>
            <a:ext cx="15256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Waiting Line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0912405-68E5-59C4-15C8-BF30898511E2}"/>
              </a:ext>
            </a:extLst>
          </p:cNvPr>
          <p:cNvSpPr txBox="1"/>
          <p:nvPr/>
        </p:nvSpPr>
        <p:spPr>
          <a:xfrm>
            <a:off x="7885720" y="4934329"/>
            <a:ext cx="19394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Knowledge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BB3C07F-F73C-C518-6181-18C63685EAF0}"/>
              </a:ext>
            </a:extLst>
          </p:cNvPr>
          <p:cNvSpPr txBox="1"/>
          <p:nvPr/>
        </p:nvSpPr>
        <p:spPr>
          <a:xfrm>
            <a:off x="5331623" y="3872791"/>
            <a:ext cx="19394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Personality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DF7DCD3-511B-7483-CB6B-BC5B56013F27}"/>
              </a:ext>
            </a:extLst>
          </p:cNvPr>
          <p:cNvSpPr txBox="1"/>
          <p:nvPr/>
        </p:nvSpPr>
        <p:spPr>
          <a:xfrm>
            <a:off x="5483974" y="4352215"/>
            <a:ext cx="9525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Height</a:t>
            </a:r>
          </a:p>
        </p:txBody>
      </p:sp>
      <p:pic>
        <p:nvPicPr>
          <p:cNvPr id="54" name="Graphic 53" descr="Fish with solid fill">
            <a:extLst>
              <a:ext uri="{FF2B5EF4-FFF2-40B4-BE49-F238E27FC236}">
                <a16:creationId xmlns:a16="http://schemas.microsoft.com/office/drawing/2014/main" id="{0574C7A7-9B5D-B85A-9C3A-979F839F289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778" t="24374" r="25718" b="47998"/>
          <a:stretch/>
        </p:blipFill>
        <p:spPr>
          <a:xfrm>
            <a:off x="2386691" y="956202"/>
            <a:ext cx="6531429" cy="2569028"/>
          </a:xfrm>
          <a:prstGeom prst="rect">
            <a:avLst/>
          </a:prstGeom>
        </p:spPr>
      </p:pic>
      <p:pic>
        <p:nvPicPr>
          <p:cNvPr id="55" name="Graphic 54" descr="Fish with solid fill">
            <a:extLst>
              <a:ext uri="{FF2B5EF4-FFF2-40B4-BE49-F238E27FC236}">
                <a16:creationId xmlns:a16="http://schemas.microsoft.com/office/drawing/2014/main" id="{E65A8CD2-31CF-979C-B1F4-500D132A37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778" t="49192" r="25718" b="27042"/>
          <a:stretch/>
        </p:blipFill>
        <p:spPr>
          <a:xfrm>
            <a:off x="2386691" y="3438867"/>
            <a:ext cx="6531429" cy="2209886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CDDF6CD6-CA41-FF27-4A91-7FCB71349B75}"/>
              </a:ext>
            </a:extLst>
          </p:cNvPr>
          <p:cNvSpPr txBox="1"/>
          <p:nvPr/>
        </p:nvSpPr>
        <p:spPr>
          <a:xfrm>
            <a:off x="2455068" y="3047554"/>
            <a:ext cx="7010400" cy="6463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ctr"/>
            <a:r>
              <a:rPr lang="en-US" sz="3600" kern="1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Arial" panose="020B0604020202020204" pitchFamily="34" charset="0"/>
              </a:rPr>
              <a:t>Inconvenience for elderly people</a:t>
            </a:r>
          </a:p>
        </p:txBody>
      </p:sp>
    </p:spTree>
    <p:extLst>
      <p:ext uri="{BB962C8B-B14F-4D97-AF65-F5344CB8AC3E}">
        <p14:creationId xmlns:p14="http://schemas.microsoft.com/office/powerpoint/2010/main" val="1228219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4.81481E-6 L 0.00183 -0.42639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1" y="-213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  <p:bldP spid="31" grpId="0" animBg="1"/>
      <p:bldP spid="32" grpId="0"/>
      <p:bldP spid="35" grpId="0"/>
      <p:bldP spid="37" grpId="0"/>
      <p:bldP spid="38" grpId="0"/>
      <p:bldP spid="42" grpId="0"/>
      <p:bldP spid="43" grpId="0"/>
      <p:bldP spid="44" grpId="0"/>
      <p:bldP spid="46" grpId="0"/>
      <p:bldP spid="47" grpId="0"/>
      <p:bldP spid="50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034148E-9791-4A8E-3EBC-D15C5BEDEDFF}"/>
              </a:ext>
            </a:extLst>
          </p:cNvPr>
          <p:cNvCxnSpPr>
            <a:cxnSpLocks/>
          </p:cNvCxnSpPr>
          <p:nvPr/>
        </p:nvCxnSpPr>
        <p:spPr>
          <a:xfrm flipH="1">
            <a:off x="447479" y="1206094"/>
            <a:ext cx="4378018" cy="0"/>
          </a:xfrm>
          <a:prstGeom prst="straightConnector1">
            <a:avLst/>
          </a:prstGeom>
          <a:ln w="38100" cap="flat" cmpd="sng" algn="ctr">
            <a:solidFill>
              <a:srgbClr val="00206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0ECE117-E545-09F6-9320-3EB61D82F40A}"/>
              </a:ext>
            </a:extLst>
          </p:cNvPr>
          <p:cNvSpPr txBox="1"/>
          <p:nvPr/>
        </p:nvSpPr>
        <p:spPr>
          <a:xfrm>
            <a:off x="447479" y="375095"/>
            <a:ext cx="42189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Ideate - PMI </a:t>
            </a:r>
          </a:p>
        </p:txBody>
      </p:sp>
      <p:pic>
        <p:nvPicPr>
          <p:cNvPr id="8" name="Picture 7" descr="A picture containing website&#10;&#10;Description automatically generated">
            <a:extLst>
              <a:ext uri="{FF2B5EF4-FFF2-40B4-BE49-F238E27FC236}">
                <a16:creationId xmlns:a16="http://schemas.microsoft.com/office/drawing/2014/main" id="{B280F453-7290-D024-D856-84C77303DA0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64" b="23888"/>
          <a:stretch/>
        </p:blipFill>
        <p:spPr>
          <a:xfrm>
            <a:off x="7428423" y="800098"/>
            <a:ext cx="2414077" cy="6053487"/>
          </a:xfrm>
          <a:prstGeom prst="rect">
            <a:avLst/>
          </a:prstGeom>
        </p:spPr>
      </p:pic>
      <p:pic>
        <p:nvPicPr>
          <p:cNvPr id="11" name="Picture 10" descr="A person in a garment&#10;&#10;Description automatically generated with low confidence">
            <a:extLst>
              <a:ext uri="{FF2B5EF4-FFF2-40B4-BE49-F238E27FC236}">
                <a16:creationId xmlns:a16="http://schemas.microsoft.com/office/drawing/2014/main" id="{C62A585C-3DD5-8859-6D9D-80DC8C3296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6937" y="1691060"/>
            <a:ext cx="5581406" cy="7624025"/>
          </a:xfrm>
          <a:prstGeom prst="rect">
            <a:avLst/>
          </a:prstGeom>
        </p:spPr>
      </p:pic>
      <p:pic>
        <p:nvPicPr>
          <p:cNvPr id="12" name="Picture 11" descr="A picture containing website&#10;&#10;Description automatically generated">
            <a:extLst>
              <a:ext uri="{FF2B5EF4-FFF2-40B4-BE49-F238E27FC236}">
                <a16:creationId xmlns:a16="http://schemas.microsoft.com/office/drawing/2014/main" id="{6BE93604-0C5B-03D5-164F-9C87FBCBFA6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88" t="-1994" r="28202" b="81898"/>
          <a:stretch/>
        </p:blipFill>
        <p:spPr>
          <a:xfrm>
            <a:off x="7324706" y="289497"/>
            <a:ext cx="2316893" cy="2318162"/>
          </a:xfrm>
          <a:prstGeom prst="flowChartConnector">
            <a:avLst/>
          </a:prstGeom>
          <a:solidFill>
            <a:schemeClr val="bg1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</p:pic>
      <p:pic>
        <p:nvPicPr>
          <p:cNvPr id="17" name="Graphic 16" descr="Magnifying glass with solid fill">
            <a:extLst>
              <a:ext uri="{FF2B5EF4-FFF2-40B4-BE49-F238E27FC236}">
                <a16:creationId xmlns:a16="http://schemas.microsoft.com/office/drawing/2014/main" id="{C60399D1-9A51-1691-2985-C02CE4FFF9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07700" y="-357247"/>
            <a:ext cx="4564542" cy="4564542"/>
          </a:xfrm>
          <a:prstGeom prst="rect">
            <a:avLst/>
          </a:prstGeom>
        </p:spPr>
      </p:pic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514A2292-7097-4C4F-3EDB-42F1141A8331}"/>
              </a:ext>
            </a:extLst>
          </p:cNvPr>
          <p:cNvSpPr/>
          <p:nvPr/>
        </p:nvSpPr>
        <p:spPr>
          <a:xfrm rot="5018495">
            <a:off x="8172952" y="1034620"/>
            <a:ext cx="247650" cy="571500"/>
          </a:xfrm>
          <a:custGeom>
            <a:avLst/>
            <a:gdLst>
              <a:gd name="connsiteX0" fmla="*/ 123825 w 247650"/>
              <a:gd name="connsiteY0" fmla="*/ 571500 h 571500"/>
              <a:gd name="connsiteX1" fmla="*/ 247650 w 247650"/>
              <a:gd name="connsiteY1" fmla="*/ 447675 h 571500"/>
              <a:gd name="connsiteX2" fmla="*/ 247650 w 247650"/>
              <a:gd name="connsiteY2" fmla="*/ 123825 h 571500"/>
              <a:gd name="connsiteX3" fmla="*/ 123825 w 247650"/>
              <a:gd name="connsiteY3" fmla="*/ 0 h 571500"/>
              <a:gd name="connsiteX4" fmla="*/ 0 w 247650"/>
              <a:gd name="connsiteY4" fmla="*/ 123825 h 571500"/>
              <a:gd name="connsiteX5" fmla="*/ 0 w 247650"/>
              <a:gd name="connsiteY5" fmla="*/ 447675 h 571500"/>
              <a:gd name="connsiteX6" fmla="*/ 123825 w 247650"/>
              <a:gd name="connsiteY6" fmla="*/ 571500 h 571500"/>
              <a:gd name="connsiteX7" fmla="*/ 19050 w 247650"/>
              <a:gd name="connsiteY7" fmla="*/ 123825 h 571500"/>
              <a:gd name="connsiteX8" fmla="*/ 123825 w 247650"/>
              <a:gd name="connsiteY8" fmla="*/ 19050 h 571500"/>
              <a:gd name="connsiteX9" fmla="*/ 228600 w 247650"/>
              <a:gd name="connsiteY9" fmla="*/ 123825 h 571500"/>
              <a:gd name="connsiteX10" fmla="*/ 228600 w 247650"/>
              <a:gd name="connsiteY10" fmla="*/ 133350 h 571500"/>
              <a:gd name="connsiteX11" fmla="*/ 152400 w 247650"/>
              <a:gd name="connsiteY11" fmla="*/ 133350 h 571500"/>
              <a:gd name="connsiteX12" fmla="*/ 152400 w 247650"/>
              <a:gd name="connsiteY12" fmla="*/ 152400 h 571500"/>
              <a:gd name="connsiteX13" fmla="*/ 228600 w 247650"/>
              <a:gd name="connsiteY13" fmla="*/ 152400 h 571500"/>
              <a:gd name="connsiteX14" fmla="*/ 228600 w 247650"/>
              <a:gd name="connsiteY14" fmla="*/ 228600 h 571500"/>
              <a:gd name="connsiteX15" fmla="*/ 152400 w 247650"/>
              <a:gd name="connsiteY15" fmla="*/ 228600 h 571500"/>
              <a:gd name="connsiteX16" fmla="*/ 152400 w 247650"/>
              <a:gd name="connsiteY16" fmla="*/ 247650 h 571500"/>
              <a:gd name="connsiteX17" fmla="*/ 228600 w 247650"/>
              <a:gd name="connsiteY17" fmla="*/ 247650 h 571500"/>
              <a:gd name="connsiteX18" fmla="*/ 228600 w 247650"/>
              <a:gd name="connsiteY18" fmla="*/ 323850 h 571500"/>
              <a:gd name="connsiteX19" fmla="*/ 152400 w 247650"/>
              <a:gd name="connsiteY19" fmla="*/ 323850 h 571500"/>
              <a:gd name="connsiteX20" fmla="*/ 152400 w 247650"/>
              <a:gd name="connsiteY20" fmla="*/ 342900 h 571500"/>
              <a:gd name="connsiteX21" fmla="*/ 228600 w 247650"/>
              <a:gd name="connsiteY21" fmla="*/ 342900 h 571500"/>
              <a:gd name="connsiteX22" fmla="*/ 228600 w 247650"/>
              <a:gd name="connsiteY22" fmla="*/ 419100 h 571500"/>
              <a:gd name="connsiteX23" fmla="*/ 152400 w 247650"/>
              <a:gd name="connsiteY23" fmla="*/ 419100 h 571500"/>
              <a:gd name="connsiteX24" fmla="*/ 152400 w 247650"/>
              <a:gd name="connsiteY24" fmla="*/ 438150 h 571500"/>
              <a:gd name="connsiteX25" fmla="*/ 228600 w 247650"/>
              <a:gd name="connsiteY25" fmla="*/ 438150 h 571500"/>
              <a:gd name="connsiteX26" fmla="*/ 228600 w 247650"/>
              <a:gd name="connsiteY26" fmla="*/ 447675 h 571500"/>
              <a:gd name="connsiteX27" fmla="*/ 123825 w 247650"/>
              <a:gd name="connsiteY27" fmla="*/ 552450 h 571500"/>
              <a:gd name="connsiteX28" fmla="*/ 19050 w 247650"/>
              <a:gd name="connsiteY28" fmla="*/ 447675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247650" h="571500">
                <a:moveTo>
                  <a:pt x="123825" y="571500"/>
                </a:moveTo>
                <a:cubicBezTo>
                  <a:pt x="192179" y="571421"/>
                  <a:pt x="247571" y="516029"/>
                  <a:pt x="247650" y="447675"/>
                </a:cubicBezTo>
                <a:lnTo>
                  <a:pt x="247650" y="123825"/>
                </a:lnTo>
                <a:cubicBezTo>
                  <a:pt x="247650" y="55438"/>
                  <a:pt x="192212" y="0"/>
                  <a:pt x="123825" y="0"/>
                </a:cubicBezTo>
                <a:cubicBezTo>
                  <a:pt x="55438" y="0"/>
                  <a:pt x="0" y="55438"/>
                  <a:pt x="0" y="123825"/>
                </a:cubicBezTo>
                <a:lnTo>
                  <a:pt x="0" y="447675"/>
                </a:lnTo>
                <a:cubicBezTo>
                  <a:pt x="79" y="516029"/>
                  <a:pt x="55471" y="571421"/>
                  <a:pt x="123825" y="571500"/>
                </a:cubicBezTo>
                <a:close/>
                <a:moveTo>
                  <a:pt x="19050" y="123825"/>
                </a:moveTo>
                <a:cubicBezTo>
                  <a:pt x="19050" y="65960"/>
                  <a:pt x="65960" y="19050"/>
                  <a:pt x="123825" y="19050"/>
                </a:cubicBezTo>
                <a:cubicBezTo>
                  <a:pt x="181690" y="19050"/>
                  <a:pt x="228600" y="65960"/>
                  <a:pt x="228600" y="123825"/>
                </a:cubicBezTo>
                <a:lnTo>
                  <a:pt x="228600" y="133350"/>
                </a:lnTo>
                <a:lnTo>
                  <a:pt x="152400" y="133350"/>
                </a:lnTo>
                <a:lnTo>
                  <a:pt x="152400" y="152400"/>
                </a:lnTo>
                <a:lnTo>
                  <a:pt x="228600" y="152400"/>
                </a:lnTo>
                <a:lnTo>
                  <a:pt x="228600" y="228600"/>
                </a:lnTo>
                <a:lnTo>
                  <a:pt x="152400" y="228600"/>
                </a:lnTo>
                <a:lnTo>
                  <a:pt x="152400" y="247650"/>
                </a:lnTo>
                <a:lnTo>
                  <a:pt x="228600" y="247650"/>
                </a:lnTo>
                <a:lnTo>
                  <a:pt x="228600" y="323850"/>
                </a:lnTo>
                <a:lnTo>
                  <a:pt x="152400" y="323850"/>
                </a:lnTo>
                <a:lnTo>
                  <a:pt x="152400" y="342900"/>
                </a:lnTo>
                <a:lnTo>
                  <a:pt x="228600" y="342900"/>
                </a:lnTo>
                <a:lnTo>
                  <a:pt x="228600" y="419100"/>
                </a:lnTo>
                <a:lnTo>
                  <a:pt x="152400" y="419100"/>
                </a:lnTo>
                <a:lnTo>
                  <a:pt x="152400" y="438150"/>
                </a:lnTo>
                <a:lnTo>
                  <a:pt x="228600" y="438150"/>
                </a:lnTo>
                <a:lnTo>
                  <a:pt x="228600" y="447675"/>
                </a:lnTo>
                <a:cubicBezTo>
                  <a:pt x="228600" y="505540"/>
                  <a:pt x="181690" y="552450"/>
                  <a:pt x="123825" y="552450"/>
                </a:cubicBezTo>
                <a:cubicBezTo>
                  <a:pt x="65960" y="552450"/>
                  <a:pt x="19050" y="505540"/>
                  <a:pt x="19050" y="447675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 w="381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CF2D5304-22A9-4FB6-AA91-455B01FAE051}"/>
              </a:ext>
            </a:extLst>
          </p:cNvPr>
          <p:cNvSpPr/>
          <p:nvPr/>
        </p:nvSpPr>
        <p:spPr>
          <a:xfrm>
            <a:off x="778562" y="299657"/>
            <a:ext cx="10393680" cy="5928422"/>
          </a:xfrm>
          <a:prstGeom prst="roundRect">
            <a:avLst/>
          </a:prstGeom>
          <a:solidFill>
            <a:srgbClr val="E6ECF3"/>
          </a:solidFill>
          <a:ln w="762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08000" marR="0" algn="just" latinLnBrk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4000" kern="100" dirty="0">
                <a:solidFill>
                  <a:sysClr val="windowText" lastClr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Arial" panose="020B0604020202020204" pitchFamily="34" charset="0"/>
              </a:rPr>
              <a:t>1. Using microphone:</a:t>
            </a:r>
          </a:p>
          <a:p>
            <a:pPr marL="508000" marR="0" algn="just" latinLnBrk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4000" kern="100" dirty="0">
              <a:solidFill>
                <a:sysClr val="windowText" lastClr="000000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Arial" panose="020B0604020202020204" pitchFamily="34" charset="0"/>
            </a:endParaRPr>
          </a:p>
          <a:p>
            <a:pPr marL="508000" marR="0" algn="just" latinLnBrk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4000" kern="100" dirty="0">
                <a:solidFill>
                  <a:sysClr val="windowText" lastClr="000000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  <a:cs typeface="Arial" panose="020B0604020202020204" pitchFamily="34" charset="0"/>
              </a:rPr>
              <a:t>P. No need to touch screen</a:t>
            </a:r>
          </a:p>
          <a:p>
            <a:pPr marL="508000" marR="0" algn="just" latinLnBrk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4000" kern="100" dirty="0">
                <a:solidFill>
                  <a:sysClr val="windowText" lastClr="000000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  <a:cs typeface="Arial" panose="020B0604020202020204" pitchFamily="34" charset="0"/>
              </a:rPr>
              <a:t>M. Mic gets distracted </a:t>
            </a:r>
          </a:p>
          <a:p>
            <a:pPr marL="508000" marR="0" algn="just" latinLnBrk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4000" kern="100" dirty="0">
                <a:solidFill>
                  <a:sysClr val="windowText" lastClr="000000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  <a:cs typeface="Arial" panose="020B0604020202020204" pitchFamily="34" charset="0"/>
              </a:rPr>
              <a:t>I. Kiosk will have more functionality </a:t>
            </a:r>
          </a:p>
          <a:p>
            <a:pPr algn="ctr"/>
            <a:endParaRPr lang="en-US" sz="40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4682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2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2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034148E-9791-4A8E-3EBC-D15C5BEDEDFF}"/>
              </a:ext>
            </a:extLst>
          </p:cNvPr>
          <p:cNvCxnSpPr>
            <a:cxnSpLocks/>
          </p:cNvCxnSpPr>
          <p:nvPr/>
        </p:nvCxnSpPr>
        <p:spPr>
          <a:xfrm flipH="1">
            <a:off x="447479" y="1206094"/>
            <a:ext cx="4378018" cy="0"/>
          </a:xfrm>
          <a:prstGeom prst="straightConnector1">
            <a:avLst/>
          </a:prstGeom>
          <a:ln w="38100" cap="flat" cmpd="sng" algn="ctr">
            <a:solidFill>
              <a:srgbClr val="00206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0ECE117-E545-09F6-9320-3EB61D82F40A}"/>
              </a:ext>
            </a:extLst>
          </p:cNvPr>
          <p:cNvSpPr txBox="1"/>
          <p:nvPr/>
        </p:nvSpPr>
        <p:spPr>
          <a:xfrm>
            <a:off x="447479" y="375095"/>
            <a:ext cx="42189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Ideate - PMI </a:t>
            </a:r>
          </a:p>
        </p:txBody>
      </p:sp>
      <p:pic>
        <p:nvPicPr>
          <p:cNvPr id="5" name="Picture 4" descr="A picture containing text, monitor, indoor, electronics&#10;&#10;Description automatically generated">
            <a:extLst>
              <a:ext uri="{FF2B5EF4-FFF2-40B4-BE49-F238E27FC236}">
                <a16:creationId xmlns:a16="http://schemas.microsoft.com/office/drawing/2014/main" id="{7BA3F989-8A44-61D4-1D5F-705F27523B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12742" y="2019301"/>
            <a:ext cx="3322985" cy="5024036"/>
          </a:xfrm>
          <a:prstGeom prst="rect">
            <a:avLst/>
          </a:prstGeom>
        </p:spPr>
      </p:pic>
      <p:pic>
        <p:nvPicPr>
          <p:cNvPr id="12" name="Picture 11" descr="A picture containing toy, doll, vector graphics&#10;&#10;Description automatically generated">
            <a:extLst>
              <a:ext uri="{FF2B5EF4-FFF2-40B4-BE49-F238E27FC236}">
                <a16:creationId xmlns:a16="http://schemas.microsoft.com/office/drawing/2014/main" id="{C98D9E2A-5F31-54FC-4E9D-11A18D86D94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736"/>
          <a:stretch/>
        </p:blipFill>
        <p:spPr>
          <a:xfrm>
            <a:off x="2425143" y="1396998"/>
            <a:ext cx="1857758" cy="5219697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62A69CFB-A40D-6BEC-3C5D-12F00A0AD3A2}"/>
              </a:ext>
            </a:extLst>
          </p:cNvPr>
          <p:cNvSpPr/>
          <p:nvPr/>
        </p:nvSpPr>
        <p:spPr>
          <a:xfrm>
            <a:off x="2835619" y="1880791"/>
            <a:ext cx="1036806" cy="968375"/>
          </a:xfrm>
          <a:prstGeom prst="ellipse">
            <a:avLst/>
          </a:prstGeom>
          <a:solidFill>
            <a:srgbClr val="F8F1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0B669D1-18CD-940E-1252-3C8EDF2A00B4}"/>
              </a:ext>
            </a:extLst>
          </p:cNvPr>
          <p:cNvSpPr/>
          <p:nvPr/>
        </p:nvSpPr>
        <p:spPr>
          <a:xfrm>
            <a:off x="2931318" y="3307558"/>
            <a:ext cx="888207" cy="557212"/>
          </a:xfrm>
          <a:prstGeom prst="rect">
            <a:avLst/>
          </a:prstGeom>
          <a:solidFill>
            <a:srgbClr val="773D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6456202-5CE8-BE5B-09BA-8B08E14BB61F}"/>
              </a:ext>
            </a:extLst>
          </p:cNvPr>
          <p:cNvSpPr/>
          <p:nvPr/>
        </p:nvSpPr>
        <p:spPr>
          <a:xfrm>
            <a:off x="3114676" y="6295227"/>
            <a:ext cx="216244" cy="207164"/>
          </a:xfrm>
          <a:prstGeom prst="rect">
            <a:avLst/>
          </a:prstGeom>
          <a:solidFill>
            <a:srgbClr val="773D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2D2B21D-E497-C09E-C22E-3E50ED8E5D81}"/>
              </a:ext>
            </a:extLst>
          </p:cNvPr>
          <p:cNvSpPr/>
          <p:nvPr/>
        </p:nvSpPr>
        <p:spPr>
          <a:xfrm>
            <a:off x="3395663" y="6295227"/>
            <a:ext cx="216244" cy="207164"/>
          </a:xfrm>
          <a:prstGeom prst="rect">
            <a:avLst/>
          </a:prstGeom>
          <a:solidFill>
            <a:srgbClr val="773D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 descr="A computer monitor with a map on the screen&#10;&#10;Description automatically generated with low confidence">
            <a:extLst>
              <a:ext uri="{FF2B5EF4-FFF2-40B4-BE49-F238E27FC236}">
                <a16:creationId xmlns:a16="http://schemas.microsoft.com/office/drawing/2014/main" id="{DD98D961-3D3F-550F-FC3D-25DA7A9465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9300" y="0"/>
            <a:ext cx="6858000" cy="6858000"/>
          </a:xfrm>
          <a:prstGeom prst="rect">
            <a:avLst/>
          </a:prstGeom>
        </p:spPr>
      </p:pic>
      <p:pic>
        <p:nvPicPr>
          <p:cNvPr id="17" name="Picture 2" descr="old man with gray hair walking with cane, glasses and sweater 3546314  Vector Art at Vecteezy">
            <a:extLst>
              <a:ext uri="{FF2B5EF4-FFF2-40B4-BE49-F238E27FC236}">
                <a16:creationId xmlns:a16="http://schemas.microsoft.com/office/drawing/2014/main" id="{871E6C34-CA53-4B1A-B28C-83B9AE30C5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531" b="91094" l="10000" r="90000">
                        <a14:foregroundMark x1="45729" y1="81458" x2="41771" y2="91094"/>
                        <a14:foregroundMark x1="54688" y1="11302" x2="48385" y2="953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3825" y="1880791"/>
            <a:ext cx="5022850" cy="5022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4847324D-EF23-2E69-B5FC-826B2C79D9B4}"/>
              </a:ext>
            </a:extLst>
          </p:cNvPr>
          <p:cNvSpPr/>
          <p:nvPr/>
        </p:nvSpPr>
        <p:spPr>
          <a:xfrm>
            <a:off x="778562" y="299657"/>
            <a:ext cx="10393680" cy="5928422"/>
          </a:xfrm>
          <a:prstGeom prst="roundRect">
            <a:avLst/>
          </a:prstGeom>
          <a:solidFill>
            <a:srgbClr val="E6ECF3"/>
          </a:solidFill>
          <a:ln w="762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08000"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sz="4000" kern="100" dirty="0">
                <a:solidFill>
                  <a:sysClr val="windowText" lastClr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Arial" panose="020B0604020202020204" pitchFamily="34" charset="0"/>
              </a:rPr>
              <a:t>2. Bigger or taller screen:</a:t>
            </a:r>
          </a:p>
          <a:p>
            <a:pPr marL="508000" marR="0" algn="just" latinLnBrk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4000" kern="100" dirty="0">
              <a:solidFill>
                <a:sysClr val="windowText" lastClr="000000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Arial" panose="020B0604020202020204" pitchFamily="34" charset="0"/>
            </a:endParaRPr>
          </a:p>
          <a:p>
            <a:pPr marL="508000" marR="0" algn="just" latinLnBrk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4000" kern="100" dirty="0">
                <a:solidFill>
                  <a:sysClr val="windowText" lastClr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Arial" panose="020B0604020202020204" pitchFamily="34" charset="0"/>
              </a:rPr>
              <a:t>P. See bigger texts. </a:t>
            </a:r>
          </a:p>
          <a:p>
            <a:pPr marL="508000" marR="0" algn="just" latinLnBrk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4000" kern="100" dirty="0">
                <a:solidFill>
                  <a:sysClr val="windowText" lastClr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Arial" panose="020B0604020202020204" pitchFamily="34" charset="0"/>
              </a:rPr>
              <a:t>M. Short people can’t use tall screen</a:t>
            </a:r>
          </a:p>
          <a:p>
            <a:pPr marL="508000" marR="0" algn="just" latinLnBrk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4000" kern="100" dirty="0">
                <a:solidFill>
                  <a:sysClr val="windowText" lastClr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Arial" panose="020B0604020202020204" pitchFamily="34" charset="0"/>
              </a:rPr>
              <a:t>I. Bigger screen attracts more attention </a:t>
            </a:r>
          </a:p>
          <a:p>
            <a:pPr algn="ctr"/>
            <a:endParaRPr lang="en-US" sz="40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3530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00ECE117-E545-09F6-9320-3EB61D82F40A}"/>
              </a:ext>
            </a:extLst>
          </p:cNvPr>
          <p:cNvSpPr txBox="1"/>
          <p:nvPr/>
        </p:nvSpPr>
        <p:spPr>
          <a:xfrm>
            <a:off x="447479" y="375095"/>
            <a:ext cx="42189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Ideate - PMI </a:t>
            </a:r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C43731C4-BF5E-DDC0-2C50-F9B6FEE6546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38" t="45130" r="31958" b="11299"/>
          <a:stretch/>
        </p:blipFill>
        <p:spPr>
          <a:xfrm>
            <a:off x="7794238" y="3619499"/>
            <a:ext cx="2467362" cy="2534307"/>
          </a:xfrm>
          <a:prstGeom prst="rect">
            <a:avLst/>
          </a:prstGeom>
        </p:spPr>
      </p:pic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247B92CD-221E-0AFC-AF1C-E45162C0E07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3241"/>
          <a:stretch/>
        </p:blipFill>
        <p:spPr>
          <a:xfrm flipH="1">
            <a:off x="7259240" y="3169425"/>
            <a:ext cx="3836115" cy="1835150"/>
          </a:xfrm>
          <a:prstGeom prst="rect">
            <a:avLst/>
          </a:prstGeom>
          <a:scene3d>
            <a:camera prst="perspectiveContrastingLeftFacing"/>
            <a:lightRig rig="threePt" dir="t"/>
          </a:scene3d>
        </p:spPr>
      </p:pic>
      <p:pic>
        <p:nvPicPr>
          <p:cNvPr id="18" name="Picture 17" descr="Icon&#10;&#10;Description automatically generated">
            <a:extLst>
              <a:ext uri="{FF2B5EF4-FFF2-40B4-BE49-F238E27FC236}">
                <a16:creationId xmlns:a16="http://schemas.microsoft.com/office/drawing/2014/main" id="{6CEABAE1-18F0-C2A0-2D30-8F574929A0C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44" t="9277" r="31958" b="54586"/>
          <a:stretch/>
        </p:blipFill>
        <p:spPr>
          <a:xfrm>
            <a:off x="8550690" y="1517650"/>
            <a:ext cx="2006600" cy="2101850"/>
          </a:xfrm>
          <a:prstGeom prst="rect">
            <a:avLst/>
          </a:prstGeom>
        </p:spPr>
      </p:pic>
      <p:pic>
        <p:nvPicPr>
          <p:cNvPr id="20" name="Picture 2">
            <a:extLst>
              <a:ext uri="{FF2B5EF4-FFF2-40B4-BE49-F238E27FC236}">
                <a16:creationId xmlns:a16="http://schemas.microsoft.com/office/drawing/2014/main" id="{588FE8C2-0071-2559-1A5C-C81EBB44DD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927" b="99229" l="4154" r="50462">
                        <a14:foregroundMark x1="22923" y1="17341" x2="24923" y2="8478"/>
                        <a14:foregroundMark x1="24923" y1="8478" x2="40154" y2="15029"/>
                        <a14:foregroundMark x1="40154" y1="15029" x2="40462" y2="15318"/>
                        <a14:foregroundMark x1="32615" y1="11175" x2="26769" y2="2794"/>
                        <a14:foregroundMark x1="26769" y1="2794" x2="23231" y2="1927"/>
                        <a14:foregroundMark x1="4154" y1="42871" x2="6000" y2="39403"/>
                        <a14:foregroundMark x1="47692" y1="47206" x2="50615" y2="62620"/>
                        <a14:foregroundMark x1="28923" y1="59056" x2="24462" y2="65800"/>
                        <a14:foregroundMark x1="24462" y1="65800" x2="24462" y2="66089"/>
                        <a14:foregroundMark x1="21692" y1="94990" x2="24462" y2="99229"/>
                        <a14:foregroundMark x1="31846" y1="22929" x2="32000" y2="1685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46363"/>
          <a:stretch/>
        </p:blipFill>
        <p:spPr bwMode="auto">
          <a:xfrm>
            <a:off x="4583269" y="900952"/>
            <a:ext cx="1919519" cy="5715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36F47F5F-835F-6640-4741-052B89A375F8}"/>
              </a:ext>
            </a:extLst>
          </p:cNvPr>
          <p:cNvSpPr/>
          <p:nvPr/>
        </p:nvSpPr>
        <p:spPr>
          <a:xfrm>
            <a:off x="5375169" y="1519266"/>
            <a:ext cx="119063" cy="127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C70259D-DE49-B158-13B9-BB7470092900}"/>
              </a:ext>
            </a:extLst>
          </p:cNvPr>
          <p:cNvSpPr/>
          <p:nvPr/>
        </p:nvSpPr>
        <p:spPr>
          <a:xfrm>
            <a:off x="5729975" y="1476404"/>
            <a:ext cx="119063" cy="127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8703623-A79E-7B6D-FC69-A476D8CE8202}"/>
              </a:ext>
            </a:extLst>
          </p:cNvPr>
          <p:cNvSpPr/>
          <p:nvPr/>
        </p:nvSpPr>
        <p:spPr>
          <a:xfrm>
            <a:off x="5494232" y="1911361"/>
            <a:ext cx="335755" cy="181380"/>
          </a:xfrm>
          <a:prstGeom prst="ellipse">
            <a:avLst/>
          </a:prstGeom>
          <a:solidFill>
            <a:srgbClr val="F6E9D8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A6AB8AEA-4DA6-5FDA-A6D3-EB5B48EB2E0B}"/>
              </a:ext>
            </a:extLst>
          </p:cNvPr>
          <p:cNvSpPr/>
          <p:nvPr/>
        </p:nvSpPr>
        <p:spPr>
          <a:xfrm>
            <a:off x="5544238" y="1849061"/>
            <a:ext cx="304800" cy="127000"/>
          </a:xfrm>
          <a:prstGeom prst="triangle">
            <a:avLst>
              <a:gd name="adj" fmla="val 53125"/>
            </a:avLst>
          </a:prstGeom>
          <a:solidFill>
            <a:srgbClr val="F6E9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Block Arc 10">
            <a:extLst>
              <a:ext uri="{FF2B5EF4-FFF2-40B4-BE49-F238E27FC236}">
                <a16:creationId xmlns:a16="http://schemas.microsoft.com/office/drawing/2014/main" id="{DEBA2F07-5E90-A174-8879-B46E910E61C0}"/>
              </a:ext>
            </a:extLst>
          </p:cNvPr>
          <p:cNvSpPr/>
          <p:nvPr/>
        </p:nvSpPr>
        <p:spPr>
          <a:xfrm>
            <a:off x="5514471" y="1958983"/>
            <a:ext cx="295275" cy="165109"/>
          </a:xfrm>
          <a:prstGeom prst="blockArc">
            <a:avLst>
              <a:gd name="adj1" fmla="val 10680843"/>
              <a:gd name="adj2" fmla="val 185908"/>
              <a:gd name="adj3" fmla="val 9274"/>
            </a:avLst>
          </a:prstGeom>
          <a:solidFill>
            <a:srgbClr val="773D36"/>
          </a:solidFill>
          <a:ln>
            <a:solidFill>
              <a:srgbClr val="773D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6D49A1C-438A-08A5-2EEB-259234803D45}"/>
              </a:ext>
            </a:extLst>
          </p:cNvPr>
          <p:cNvCxnSpPr>
            <a:cxnSpLocks/>
          </p:cNvCxnSpPr>
          <p:nvPr/>
        </p:nvCxnSpPr>
        <p:spPr>
          <a:xfrm flipH="1">
            <a:off x="447479" y="1206094"/>
            <a:ext cx="4378018" cy="0"/>
          </a:xfrm>
          <a:prstGeom prst="straightConnector1">
            <a:avLst/>
          </a:prstGeom>
          <a:ln w="38100" cap="flat" cmpd="sng" algn="ctr">
            <a:solidFill>
              <a:srgbClr val="00206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3" name="Graphic 12" descr="Chat bubble with solid fill">
            <a:extLst>
              <a:ext uri="{FF2B5EF4-FFF2-40B4-BE49-F238E27FC236}">
                <a16:creationId xmlns:a16="http://schemas.microsoft.com/office/drawing/2014/main" id="{17EEDA42-1964-2B56-1996-CF885BE9F20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9553990" y="308556"/>
            <a:ext cx="2335696" cy="2335696"/>
          </a:xfrm>
          <a:prstGeom prst="rect">
            <a:avLst/>
          </a:prstGeom>
        </p:spPr>
      </p:pic>
      <p:pic>
        <p:nvPicPr>
          <p:cNvPr id="23" name="Graphic 22" descr="Chat bubble with solid fill">
            <a:extLst>
              <a:ext uri="{FF2B5EF4-FFF2-40B4-BE49-F238E27FC236}">
                <a16:creationId xmlns:a16="http://schemas.microsoft.com/office/drawing/2014/main" id="{0DDE5727-24B8-C69D-3F0D-6462CC44389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6209738" y="308556"/>
            <a:ext cx="2335696" cy="2335696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A76B9ACE-E3FC-FFED-F59E-7FC0C607BD0F}"/>
              </a:ext>
            </a:extLst>
          </p:cNvPr>
          <p:cNvSpPr/>
          <p:nvPr/>
        </p:nvSpPr>
        <p:spPr>
          <a:xfrm>
            <a:off x="10114377" y="1043765"/>
            <a:ext cx="1166649" cy="45194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CCDCB29-CBE6-814B-B03A-C26A1941EF88}"/>
              </a:ext>
            </a:extLst>
          </p:cNvPr>
          <p:cNvSpPr/>
          <p:nvPr/>
        </p:nvSpPr>
        <p:spPr>
          <a:xfrm>
            <a:off x="6809056" y="1087963"/>
            <a:ext cx="1166649" cy="45194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C51C092-9A30-9418-0F4E-3B818CC8E779}"/>
              </a:ext>
            </a:extLst>
          </p:cNvPr>
          <p:cNvSpPr/>
          <p:nvPr/>
        </p:nvSpPr>
        <p:spPr>
          <a:xfrm>
            <a:off x="6809056" y="1043764"/>
            <a:ext cx="1166649" cy="45194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282B2DA-A526-6045-728D-F03454C12D83}"/>
              </a:ext>
            </a:extLst>
          </p:cNvPr>
          <p:cNvSpPr/>
          <p:nvPr/>
        </p:nvSpPr>
        <p:spPr>
          <a:xfrm>
            <a:off x="10147093" y="1134062"/>
            <a:ext cx="1166649" cy="45194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A243A15E-995F-8AE3-67B3-D4D1CBA1736C}"/>
              </a:ext>
            </a:extLst>
          </p:cNvPr>
          <p:cNvSpPr/>
          <p:nvPr/>
        </p:nvSpPr>
        <p:spPr>
          <a:xfrm>
            <a:off x="778562" y="299657"/>
            <a:ext cx="10393680" cy="5928422"/>
          </a:xfrm>
          <a:prstGeom prst="roundRect">
            <a:avLst/>
          </a:prstGeom>
          <a:solidFill>
            <a:srgbClr val="E6ECF3"/>
          </a:solidFill>
          <a:ln w="762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08000"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sz="4000" kern="100" dirty="0">
                <a:solidFill>
                  <a:sysClr val="windowText" lastClr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Arial" panose="020B0604020202020204" pitchFamily="34" charset="0"/>
              </a:rPr>
              <a:t>3. Using AI kiosk:</a:t>
            </a:r>
          </a:p>
          <a:p>
            <a:pPr marL="508000" marR="0" algn="just" latinLnBrk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4000" kern="100" dirty="0">
              <a:solidFill>
                <a:sysClr val="windowText" lastClr="000000"/>
              </a:solidFill>
              <a:effectLst/>
              <a:latin typeface="Malgun Gothic" panose="020B0503020000020004" pitchFamily="34" charset="-127"/>
              <a:ea typeface="Malgun Gothic" panose="020B0503020000020004" pitchFamily="34" charset="-127"/>
              <a:cs typeface="Arial" panose="020B0604020202020204" pitchFamily="34" charset="0"/>
            </a:endParaRPr>
          </a:p>
          <a:p>
            <a:pPr marL="508000" marR="0" algn="just" latinLnBrk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4000" kern="100" dirty="0">
                <a:solidFill>
                  <a:sysClr val="windowText" lastClr="000000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  <a:cs typeface="Arial" panose="020B0604020202020204" pitchFamily="34" charset="0"/>
              </a:rPr>
              <a:t>P</a:t>
            </a:r>
            <a:r>
              <a:rPr lang="en-US" sz="4000" kern="100" dirty="0">
                <a:solidFill>
                  <a:sysClr val="windowText" lastClr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Arial" panose="020B0604020202020204" pitchFamily="34" charset="0"/>
              </a:rPr>
              <a:t>. Feel like talking to a real human.</a:t>
            </a:r>
            <a:endParaRPr lang="en-US" sz="4000" kern="100" dirty="0">
              <a:solidFill>
                <a:sysClr val="windowText" lastClr="000000"/>
              </a:solidFill>
              <a:effectLst/>
              <a:latin typeface="Malgun Gothic" panose="020B0503020000020004" pitchFamily="34" charset="-127"/>
              <a:ea typeface="Malgun Gothic" panose="020B0503020000020004" pitchFamily="34" charset="-127"/>
              <a:cs typeface="Arial" panose="020B0604020202020204" pitchFamily="34" charset="0"/>
            </a:endParaRPr>
          </a:p>
          <a:p>
            <a:pPr marL="508000" marR="0" algn="just" latinLnBrk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4000" kern="100" dirty="0">
                <a:solidFill>
                  <a:sysClr val="windowText" lastClr="000000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  <a:cs typeface="Arial" panose="020B0604020202020204" pitchFamily="34" charset="0"/>
              </a:rPr>
              <a:t>M. </a:t>
            </a:r>
            <a:r>
              <a:rPr lang="en-US" sz="4000" kern="100" dirty="0">
                <a:solidFill>
                  <a:sysClr val="windowText" lastClr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Arial" panose="020B0604020202020204" pitchFamily="34" charset="0"/>
              </a:rPr>
              <a:t>AI has limited intelligence.</a:t>
            </a:r>
          </a:p>
          <a:p>
            <a:pPr marL="508000"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sz="4000" kern="100" dirty="0">
                <a:solidFill>
                  <a:sysClr val="windowText" lastClr="000000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  <a:cs typeface="Arial" panose="020B0604020202020204" pitchFamily="34" charset="0"/>
              </a:rPr>
              <a:t>I. </a:t>
            </a:r>
            <a:r>
              <a:rPr lang="en-US" sz="4000" kern="100" dirty="0">
                <a:solidFill>
                  <a:sysClr val="windowText" lastClr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Arial" panose="020B0604020202020204" pitchFamily="34" charset="0"/>
              </a:rPr>
              <a:t>People don’t get bored</a:t>
            </a:r>
          </a:p>
        </p:txBody>
      </p:sp>
    </p:spTree>
    <p:extLst>
      <p:ext uri="{BB962C8B-B14F-4D97-AF65-F5344CB8AC3E}">
        <p14:creationId xmlns:p14="http://schemas.microsoft.com/office/powerpoint/2010/main" val="3700069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6" grpId="0" animBg="1"/>
      <p:bldP spid="27" grpId="0" animBg="1"/>
      <p:bldP spid="27" grpId="1" animBg="1"/>
      <p:bldP spid="28" grpId="0" animBg="1"/>
      <p:bldP spid="28" grpId="1" animBg="1"/>
      <p:bldP spid="30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picture containing toy, doll, vector graphics&#10;&#10;Description automatically generated">
            <a:extLst>
              <a:ext uri="{FF2B5EF4-FFF2-40B4-BE49-F238E27FC236}">
                <a16:creationId xmlns:a16="http://schemas.microsoft.com/office/drawing/2014/main" id="{171597F6-B498-9345-B91D-86EE0E600D6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89" r="7619"/>
          <a:stretch/>
        </p:blipFill>
        <p:spPr>
          <a:xfrm>
            <a:off x="5960131" y="1445370"/>
            <a:ext cx="1493975" cy="5161335"/>
          </a:xfrm>
          <a:prstGeom prst="rect">
            <a:avLst/>
          </a:prstGeom>
        </p:spPr>
      </p:pic>
      <p:pic>
        <p:nvPicPr>
          <p:cNvPr id="5" name="Picture 4" descr="Text&#10;&#10;Description automatically generated with low confidence">
            <a:extLst>
              <a:ext uri="{FF2B5EF4-FFF2-40B4-BE49-F238E27FC236}">
                <a16:creationId xmlns:a16="http://schemas.microsoft.com/office/drawing/2014/main" id="{5738B74D-2FFB-8FD5-80CE-B7D51FE7FA2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69"/>
          <a:stretch/>
        </p:blipFill>
        <p:spPr>
          <a:xfrm>
            <a:off x="8814011" y="1063155"/>
            <a:ext cx="3712368" cy="5543550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26C948AD-A15F-9C07-8430-C4C884E9193A}"/>
              </a:ext>
            </a:extLst>
          </p:cNvPr>
          <p:cNvSpPr/>
          <p:nvPr/>
        </p:nvSpPr>
        <p:spPr>
          <a:xfrm>
            <a:off x="7357806" y="3022403"/>
            <a:ext cx="525213" cy="1209588"/>
          </a:xfrm>
          <a:prstGeom prst="ellipse">
            <a:avLst/>
          </a:prstGeom>
          <a:solidFill>
            <a:srgbClr val="E6EC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400BAB0-5603-2E5C-9341-4808B270DCC7}"/>
              </a:ext>
            </a:extLst>
          </p:cNvPr>
          <p:cNvSpPr/>
          <p:nvPr/>
        </p:nvSpPr>
        <p:spPr>
          <a:xfrm rot="19699778">
            <a:off x="7437942" y="3094966"/>
            <a:ext cx="286766" cy="915327"/>
          </a:xfrm>
          <a:prstGeom prst="rect">
            <a:avLst/>
          </a:prstGeom>
          <a:solidFill>
            <a:srgbClr val="EEA4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DCB4C6B-DC1B-1427-3675-09E86B686E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17086" y="2103761"/>
            <a:ext cx="1542317" cy="154231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39804BF-8E1A-749C-CAA8-AE9AE93A0FAF}"/>
              </a:ext>
            </a:extLst>
          </p:cNvPr>
          <p:cNvSpPr txBox="1"/>
          <p:nvPr/>
        </p:nvSpPr>
        <p:spPr>
          <a:xfrm>
            <a:off x="447479" y="375095"/>
            <a:ext cx="42189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Ideate - PMI 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08177C9-C10F-0D87-0558-5D048159553A}"/>
              </a:ext>
            </a:extLst>
          </p:cNvPr>
          <p:cNvCxnSpPr>
            <a:cxnSpLocks/>
          </p:cNvCxnSpPr>
          <p:nvPr/>
        </p:nvCxnSpPr>
        <p:spPr>
          <a:xfrm flipH="1">
            <a:off x="447479" y="1206094"/>
            <a:ext cx="4378018" cy="0"/>
          </a:xfrm>
          <a:prstGeom prst="straightConnector1">
            <a:avLst/>
          </a:prstGeom>
          <a:ln w="38100" cap="flat" cmpd="sng" algn="ctr">
            <a:solidFill>
              <a:srgbClr val="00206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4" name="Picture 13" descr="A picture containing toy, doll, vector graphics&#10;&#10;Description automatically generated">
            <a:extLst>
              <a:ext uri="{FF2B5EF4-FFF2-40B4-BE49-F238E27FC236}">
                <a16:creationId xmlns:a16="http://schemas.microsoft.com/office/drawing/2014/main" id="{6AE34A72-F507-9EC4-73E1-305C31522ED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802" t="51673" r="-4007" b="28580"/>
          <a:stretch/>
        </p:blipFill>
        <p:spPr>
          <a:xfrm rot="3305906" flipV="1">
            <a:off x="8228071" y="2918747"/>
            <a:ext cx="437295" cy="1019175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2A9FE232-2B6C-917D-1787-2F84637A8F55}"/>
              </a:ext>
            </a:extLst>
          </p:cNvPr>
          <p:cNvSpPr/>
          <p:nvPr/>
        </p:nvSpPr>
        <p:spPr>
          <a:xfrm rot="3283031">
            <a:off x="7859840" y="3292520"/>
            <a:ext cx="269217" cy="735488"/>
          </a:xfrm>
          <a:prstGeom prst="rect">
            <a:avLst/>
          </a:prstGeom>
          <a:solidFill>
            <a:srgbClr val="EEA4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lowchart: Stored Data 17">
            <a:extLst>
              <a:ext uri="{FF2B5EF4-FFF2-40B4-BE49-F238E27FC236}">
                <a16:creationId xmlns:a16="http://schemas.microsoft.com/office/drawing/2014/main" id="{88E52A90-38AF-5CE3-956C-B845B36D44EC}"/>
              </a:ext>
            </a:extLst>
          </p:cNvPr>
          <p:cNvSpPr/>
          <p:nvPr/>
        </p:nvSpPr>
        <p:spPr>
          <a:xfrm rot="845746">
            <a:off x="7172976" y="3058771"/>
            <a:ext cx="260025" cy="405566"/>
          </a:xfrm>
          <a:prstGeom prst="flowChartOnlineStorage">
            <a:avLst/>
          </a:prstGeom>
          <a:solidFill>
            <a:srgbClr val="E269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: Beveled 18">
            <a:extLst>
              <a:ext uri="{FF2B5EF4-FFF2-40B4-BE49-F238E27FC236}">
                <a16:creationId xmlns:a16="http://schemas.microsoft.com/office/drawing/2014/main" id="{6526492F-DE18-724E-B527-F8000A8DE91E}"/>
              </a:ext>
            </a:extLst>
          </p:cNvPr>
          <p:cNvSpPr/>
          <p:nvPr/>
        </p:nvSpPr>
        <p:spPr>
          <a:xfrm>
            <a:off x="8453288" y="2635146"/>
            <a:ext cx="380602" cy="644593"/>
          </a:xfrm>
          <a:prstGeom prst="bevel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scene3d>
            <a:camera prst="isometricOffAxis1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FF5884A-1303-A0FB-2733-A7DBC3B107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8983" y="2834607"/>
            <a:ext cx="209211" cy="209211"/>
          </a:xfrm>
          <a:prstGeom prst="rect">
            <a:avLst/>
          </a:prstGeom>
          <a:scene3d>
            <a:camera prst="isometricLeftDown"/>
            <a:lightRig rig="threePt" dir="t"/>
          </a:scene3d>
        </p:spPr>
      </p:pic>
      <p:pic>
        <p:nvPicPr>
          <p:cNvPr id="22" name="Picture 21" descr="Icon&#10;&#10;Description automatically generated">
            <a:extLst>
              <a:ext uri="{FF2B5EF4-FFF2-40B4-BE49-F238E27FC236}">
                <a16:creationId xmlns:a16="http://schemas.microsoft.com/office/drawing/2014/main" id="{0E445A1A-3959-D6FF-B63D-4DB301EF9B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822" y="3556857"/>
            <a:ext cx="2088354" cy="2956960"/>
          </a:xfrm>
          <a:prstGeom prst="rect">
            <a:avLst/>
          </a:prstGeom>
        </p:spPr>
      </p:pic>
      <p:pic>
        <p:nvPicPr>
          <p:cNvPr id="23" name="Picture 22" descr="A picture containing toy, doll, vector graphics&#10;&#10;Description automatically generated">
            <a:extLst>
              <a:ext uri="{FF2B5EF4-FFF2-40B4-BE49-F238E27FC236}">
                <a16:creationId xmlns:a16="http://schemas.microsoft.com/office/drawing/2014/main" id="{EB2976A5-8269-E87D-538D-FE852C7FEB9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89" r="7619" b="30080"/>
          <a:stretch/>
        </p:blipFill>
        <p:spPr>
          <a:xfrm>
            <a:off x="518989" y="1557254"/>
            <a:ext cx="1493975" cy="3608796"/>
          </a:xfrm>
          <a:prstGeom prst="rect">
            <a:avLst/>
          </a:prstGeom>
        </p:spPr>
      </p:pic>
      <p:sp>
        <p:nvSpPr>
          <p:cNvPr id="24" name="Oval 23">
            <a:extLst>
              <a:ext uri="{FF2B5EF4-FFF2-40B4-BE49-F238E27FC236}">
                <a16:creationId xmlns:a16="http://schemas.microsoft.com/office/drawing/2014/main" id="{BFEF85A9-F9C3-276D-F1CB-8203F29F6003}"/>
              </a:ext>
            </a:extLst>
          </p:cNvPr>
          <p:cNvSpPr/>
          <p:nvPr/>
        </p:nvSpPr>
        <p:spPr>
          <a:xfrm>
            <a:off x="1931316" y="3094548"/>
            <a:ext cx="525213" cy="1209588"/>
          </a:xfrm>
          <a:prstGeom prst="ellipse">
            <a:avLst/>
          </a:prstGeom>
          <a:solidFill>
            <a:srgbClr val="E6EC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EC0F2FDD-B83A-4F02-CDFD-E16FCE5CF5A4}"/>
              </a:ext>
            </a:extLst>
          </p:cNvPr>
          <p:cNvSpPr/>
          <p:nvPr/>
        </p:nvSpPr>
        <p:spPr>
          <a:xfrm>
            <a:off x="865208" y="4815037"/>
            <a:ext cx="1821675" cy="486360"/>
          </a:xfrm>
          <a:prstGeom prst="roundRect">
            <a:avLst/>
          </a:prstGeom>
          <a:solidFill>
            <a:srgbClr val="5B33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850D6E6D-BC8E-21AA-5089-652C8BAF7EF1}"/>
              </a:ext>
            </a:extLst>
          </p:cNvPr>
          <p:cNvSpPr/>
          <p:nvPr/>
        </p:nvSpPr>
        <p:spPr>
          <a:xfrm rot="5400000">
            <a:off x="1855639" y="5187810"/>
            <a:ext cx="1193947" cy="486360"/>
          </a:xfrm>
          <a:prstGeom prst="roundRect">
            <a:avLst/>
          </a:prstGeom>
          <a:solidFill>
            <a:srgbClr val="5B33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rapezoid 29">
            <a:extLst>
              <a:ext uri="{FF2B5EF4-FFF2-40B4-BE49-F238E27FC236}">
                <a16:creationId xmlns:a16="http://schemas.microsoft.com/office/drawing/2014/main" id="{CB5A6A12-AB62-4996-E01C-5E7066094CBC}"/>
              </a:ext>
            </a:extLst>
          </p:cNvPr>
          <p:cNvSpPr/>
          <p:nvPr/>
        </p:nvSpPr>
        <p:spPr>
          <a:xfrm rot="10800000">
            <a:off x="2208633" y="5728886"/>
            <a:ext cx="486362" cy="636111"/>
          </a:xfrm>
          <a:prstGeom prst="trapezoid">
            <a:avLst/>
          </a:prstGeom>
          <a:solidFill>
            <a:srgbClr val="5B33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1AE88765-9697-98B8-1D40-7067812C46C8}"/>
              </a:ext>
            </a:extLst>
          </p:cNvPr>
          <p:cNvSpPr/>
          <p:nvPr/>
        </p:nvSpPr>
        <p:spPr>
          <a:xfrm>
            <a:off x="2287837" y="6318945"/>
            <a:ext cx="620591" cy="209550"/>
          </a:xfrm>
          <a:prstGeom prst="ellipse">
            <a:avLst/>
          </a:prstGeom>
          <a:solidFill>
            <a:srgbClr val="5B33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D0358A8-6911-71D8-74A2-ED8F8FD02B5A}"/>
              </a:ext>
            </a:extLst>
          </p:cNvPr>
          <p:cNvSpPr/>
          <p:nvPr/>
        </p:nvSpPr>
        <p:spPr>
          <a:xfrm rot="19699778">
            <a:off x="1996238" y="3199960"/>
            <a:ext cx="286766" cy="915327"/>
          </a:xfrm>
          <a:prstGeom prst="rect">
            <a:avLst/>
          </a:prstGeom>
          <a:solidFill>
            <a:srgbClr val="EEA4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C07689E-E132-64A2-41D5-35D3EBB942CC}"/>
              </a:ext>
            </a:extLst>
          </p:cNvPr>
          <p:cNvSpPr/>
          <p:nvPr/>
        </p:nvSpPr>
        <p:spPr>
          <a:xfrm rot="3283031">
            <a:off x="2418136" y="3397514"/>
            <a:ext cx="269217" cy="735488"/>
          </a:xfrm>
          <a:prstGeom prst="rect">
            <a:avLst/>
          </a:prstGeom>
          <a:solidFill>
            <a:srgbClr val="EEA4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: Beveled 33">
            <a:extLst>
              <a:ext uri="{FF2B5EF4-FFF2-40B4-BE49-F238E27FC236}">
                <a16:creationId xmlns:a16="http://schemas.microsoft.com/office/drawing/2014/main" id="{B66E710A-86E8-C464-DAAF-84C7C626A892}"/>
              </a:ext>
            </a:extLst>
          </p:cNvPr>
          <p:cNvSpPr/>
          <p:nvPr/>
        </p:nvSpPr>
        <p:spPr>
          <a:xfrm>
            <a:off x="3011584" y="2740140"/>
            <a:ext cx="380602" cy="644593"/>
          </a:xfrm>
          <a:prstGeom prst="bevel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scene3d>
            <a:camera prst="isometricOffAxis1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89527D54-1A3F-8AA5-1176-81D0686D10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7279" y="2939601"/>
            <a:ext cx="209211" cy="209211"/>
          </a:xfrm>
          <a:prstGeom prst="rect">
            <a:avLst/>
          </a:prstGeom>
          <a:scene3d>
            <a:camera prst="isometricLeftDown"/>
            <a:lightRig rig="threePt" dir="t"/>
          </a:scene3d>
        </p:spPr>
      </p:pic>
      <p:sp>
        <p:nvSpPr>
          <p:cNvPr id="25" name="Flowchart: Stored Data 24">
            <a:extLst>
              <a:ext uri="{FF2B5EF4-FFF2-40B4-BE49-F238E27FC236}">
                <a16:creationId xmlns:a16="http://schemas.microsoft.com/office/drawing/2014/main" id="{83EDD508-F880-C261-2DAC-A0142F7FD7F8}"/>
              </a:ext>
            </a:extLst>
          </p:cNvPr>
          <p:cNvSpPr/>
          <p:nvPr/>
        </p:nvSpPr>
        <p:spPr>
          <a:xfrm rot="845746">
            <a:off x="1746358" y="3158869"/>
            <a:ext cx="260025" cy="405566"/>
          </a:xfrm>
          <a:prstGeom prst="flowChartOnlineStorage">
            <a:avLst/>
          </a:prstGeom>
          <a:solidFill>
            <a:srgbClr val="E269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Picture 35" descr="A picture containing toy, doll, vector graphics&#10;&#10;Description automatically generated">
            <a:extLst>
              <a:ext uri="{FF2B5EF4-FFF2-40B4-BE49-F238E27FC236}">
                <a16:creationId xmlns:a16="http://schemas.microsoft.com/office/drawing/2014/main" id="{7C1BC66F-6C9B-13BB-2C38-F28DE98FBC1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802" t="51673" r="-4007" b="28580"/>
          <a:stretch/>
        </p:blipFill>
        <p:spPr>
          <a:xfrm rot="3305906" flipV="1">
            <a:off x="2766952" y="3043662"/>
            <a:ext cx="437295" cy="1019175"/>
          </a:xfrm>
          <a:prstGeom prst="rect">
            <a:avLst/>
          </a:prstGeom>
        </p:spPr>
      </p:pic>
      <p:pic>
        <p:nvPicPr>
          <p:cNvPr id="38" name="Picture 37" descr="A picture containing dark, table&#10;&#10;Description automatically generated">
            <a:extLst>
              <a:ext uri="{FF2B5EF4-FFF2-40B4-BE49-F238E27FC236}">
                <a16:creationId xmlns:a16="http://schemas.microsoft.com/office/drawing/2014/main" id="{7B377516-6A11-5F8B-CC09-D88088CADF1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2142" y="3394895"/>
            <a:ext cx="3782805" cy="3782805"/>
          </a:xfrm>
          <a:prstGeom prst="rect">
            <a:avLst/>
          </a:prstGeom>
        </p:spPr>
      </p:pic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A63EB306-6405-A52F-CE9C-678B89E72783}"/>
              </a:ext>
            </a:extLst>
          </p:cNvPr>
          <p:cNvSpPr/>
          <p:nvPr/>
        </p:nvSpPr>
        <p:spPr>
          <a:xfrm>
            <a:off x="778562" y="299657"/>
            <a:ext cx="10393680" cy="5928422"/>
          </a:xfrm>
          <a:prstGeom prst="roundRect">
            <a:avLst/>
          </a:prstGeom>
          <a:solidFill>
            <a:srgbClr val="E6ECF3"/>
          </a:solidFill>
          <a:ln w="762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08000" marR="0" algn="just" latinLnBrk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4000" kern="100" dirty="0">
                <a:solidFill>
                  <a:sysClr val="windowText" lastClr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Arial" panose="020B0604020202020204" pitchFamily="34" charset="0"/>
              </a:rPr>
              <a:t>1. Using QR code:</a:t>
            </a:r>
          </a:p>
          <a:p>
            <a:pPr marL="508000" marR="0" algn="just" latinLnBrk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4000" kern="100" dirty="0">
              <a:solidFill>
                <a:sysClr val="windowText" lastClr="000000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Arial" panose="020B0604020202020204" pitchFamily="34" charset="0"/>
            </a:endParaRPr>
          </a:p>
          <a:p>
            <a:pPr marL="508000" marR="0" algn="just" latinLnBrk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4000" kern="100" dirty="0">
                <a:solidFill>
                  <a:sysClr val="windowText" lastClr="000000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  <a:cs typeface="Arial" panose="020B0604020202020204" pitchFamily="34" charset="0"/>
              </a:rPr>
              <a:t>P. O</a:t>
            </a:r>
            <a:r>
              <a:rPr lang="en-US" sz="4000" kern="100" dirty="0">
                <a:solidFill>
                  <a:sysClr val="windowText" lastClr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Arial" panose="020B0604020202020204" pitchFamily="34" charset="0"/>
              </a:rPr>
              <a:t>rder through their phones.</a:t>
            </a:r>
          </a:p>
          <a:p>
            <a:pPr marL="508000" marR="0" algn="just" latinLnBrk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4000" kern="100" dirty="0">
                <a:solidFill>
                  <a:sysClr val="windowText" lastClr="000000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  <a:cs typeface="Arial" panose="020B0604020202020204" pitchFamily="34" charset="0"/>
              </a:rPr>
              <a:t>M. </a:t>
            </a:r>
            <a:r>
              <a:rPr lang="en-US" sz="4000" kern="100" dirty="0">
                <a:solidFill>
                  <a:sysClr val="windowText" lastClr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Arial" panose="020B0604020202020204" pitchFamily="34" charset="0"/>
              </a:rPr>
              <a:t>Need to scan always.</a:t>
            </a:r>
            <a:endParaRPr lang="en-US" sz="4000" kern="100" dirty="0">
              <a:solidFill>
                <a:sysClr val="windowText" lastClr="000000"/>
              </a:solidFill>
              <a:effectLst/>
              <a:latin typeface="Malgun Gothic" panose="020B0503020000020004" pitchFamily="34" charset="-127"/>
              <a:ea typeface="Malgun Gothic" panose="020B0503020000020004" pitchFamily="34" charset="-127"/>
              <a:cs typeface="Arial" panose="020B0604020202020204" pitchFamily="34" charset="0"/>
            </a:endParaRPr>
          </a:p>
          <a:p>
            <a:pPr marL="508000"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sz="4000" kern="100" dirty="0">
                <a:solidFill>
                  <a:sysClr val="windowText" lastClr="000000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  <a:cs typeface="Arial" panose="020B0604020202020204" pitchFamily="34" charset="0"/>
              </a:rPr>
              <a:t>I. </a:t>
            </a:r>
            <a:r>
              <a:rPr lang="en-US" sz="4000" kern="100" dirty="0">
                <a:solidFill>
                  <a:sysClr val="windowText" lastClr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Arial" panose="020B0604020202020204" pitchFamily="34" charset="0"/>
              </a:rPr>
              <a:t>Feel comfortable with their phones.</a:t>
            </a:r>
            <a:endParaRPr lang="en-US" sz="40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2422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25" grpId="0" animBg="1"/>
      <p:bldP spid="3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7273D9B-08AE-8D41-FBF4-CECC1677C6E8}"/>
              </a:ext>
            </a:extLst>
          </p:cNvPr>
          <p:cNvCxnSpPr>
            <a:cxnSpLocks/>
          </p:cNvCxnSpPr>
          <p:nvPr/>
        </p:nvCxnSpPr>
        <p:spPr>
          <a:xfrm flipH="1">
            <a:off x="3906991" y="1621592"/>
            <a:ext cx="4378018" cy="0"/>
          </a:xfrm>
          <a:prstGeom prst="straightConnector1">
            <a:avLst/>
          </a:prstGeom>
          <a:ln w="38100" cap="flat" cmpd="sng" algn="ctr">
            <a:solidFill>
              <a:srgbClr val="00206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9AF88B5-43B7-2259-A556-9A2F1B426C4A}"/>
              </a:ext>
            </a:extLst>
          </p:cNvPr>
          <p:cNvSpPr txBox="1"/>
          <p:nvPr/>
        </p:nvSpPr>
        <p:spPr>
          <a:xfrm>
            <a:off x="4068866" y="790595"/>
            <a:ext cx="42189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What is Kiosk?</a:t>
            </a:r>
          </a:p>
        </p:txBody>
      </p:sp>
      <p:pic>
        <p:nvPicPr>
          <p:cNvPr id="10" name="Graphic 9" descr="Touchscreen outline">
            <a:extLst>
              <a:ext uri="{FF2B5EF4-FFF2-40B4-BE49-F238E27FC236}">
                <a16:creationId xmlns:a16="http://schemas.microsoft.com/office/drawing/2014/main" id="{6BE713ED-0860-3079-2FDF-D3711A5F7E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7137" y="2264228"/>
            <a:ext cx="2808514" cy="2808514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89784C60-802B-0E2F-AB7F-A2A2F59D05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2938975"/>
            <a:ext cx="4713515" cy="1906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Graphic 11" descr="Kiosk outline">
            <a:extLst>
              <a:ext uri="{FF2B5EF4-FFF2-40B4-BE49-F238E27FC236}">
                <a16:creationId xmlns:a16="http://schemas.microsoft.com/office/drawing/2014/main" id="{C0B9D66F-5BC3-F0EC-579E-F7216485AA5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697686" y="2144946"/>
            <a:ext cx="3494314" cy="3494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927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xt&#10;&#10;Description automatically generated with low confidence">
            <a:extLst>
              <a:ext uri="{FF2B5EF4-FFF2-40B4-BE49-F238E27FC236}">
                <a16:creationId xmlns:a16="http://schemas.microsoft.com/office/drawing/2014/main" id="{5738B74D-2FFB-8FD5-80CE-B7D51FE7FA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1710" y="0"/>
            <a:ext cx="8263164" cy="939391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125B31C-01E3-6954-0650-44CD5B89B4EA}"/>
              </a:ext>
            </a:extLst>
          </p:cNvPr>
          <p:cNvSpPr txBox="1"/>
          <p:nvPr/>
        </p:nvSpPr>
        <p:spPr>
          <a:xfrm>
            <a:off x="8220643" y="4787821"/>
            <a:ext cx="23475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Menu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2BB7E77-1D17-ECB4-585E-E98B122356A6}"/>
              </a:ext>
            </a:extLst>
          </p:cNvPr>
          <p:cNvCxnSpPr/>
          <p:nvPr/>
        </p:nvCxnSpPr>
        <p:spPr>
          <a:xfrm flipV="1">
            <a:off x="9394407" y="4066524"/>
            <a:ext cx="0" cy="95415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1010E6C-7B27-0CA8-3F84-578BC5A3D17E}"/>
              </a:ext>
            </a:extLst>
          </p:cNvPr>
          <p:cNvSpPr txBox="1"/>
          <p:nvPr/>
        </p:nvSpPr>
        <p:spPr>
          <a:xfrm>
            <a:off x="501181" y="2674145"/>
            <a:ext cx="540784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/>
              <a:t>Kiosk Prototype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49D5954-B5CB-F72D-2F2D-7651B0350B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4542" y="1085850"/>
            <a:ext cx="28575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3884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2C25A86-66B7-85A2-8E9F-9276768921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62" t="12382" r="4294" b="4215"/>
          <a:stretch/>
        </p:blipFill>
        <p:spPr>
          <a:xfrm>
            <a:off x="694996" y="2128180"/>
            <a:ext cx="1939290" cy="3813810"/>
          </a:xfrm>
          <a:prstGeom prst="rect">
            <a:avLst/>
          </a:prstGeom>
        </p:spPr>
      </p:pic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C032D2A4-D9C8-974D-8EE6-2F6B08CD65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1052" y="1915215"/>
            <a:ext cx="2816339" cy="4291564"/>
          </a:xfrm>
          <a:prstGeom prst="rect">
            <a:avLst/>
          </a:prstGeom>
        </p:spPr>
      </p:pic>
      <p:pic>
        <p:nvPicPr>
          <p:cNvPr id="10" name="Picture 9" descr="A picture containing website&#10;&#10;Description automatically generated">
            <a:extLst>
              <a:ext uri="{FF2B5EF4-FFF2-40B4-BE49-F238E27FC236}">
                <a16:creationId xmlns:a16="http://schemas.microsoft.com/office/drawing/2014/main" id="{36A934E0-9AAD-7430-1E8A-C1F78AAF346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64" b="-872"/>
          <a:stretch/>
        </p:blipFill>
        <p:spPr>
          <a:xfrm flipH="1">
            <a:off x="3604736" y="2006370"/>
            <a:ext cx="1292174" cy="4337050"/>
          </a:xfrm>
          <a:prstGeom prst="rect">
            <a:avLst/>
          </a:prstGeom>
        </p:spPr>
      </p:pic>
      <p:pic>
        <p:nvPicPr>
          <p:cNvPr id="11" name="Picture 16" descr="Download Old Age Silhouette Illustration - Old Man Silhouette Png Clipart  (#5413571) - PinClipart">
            <a:extLst>
              <a:ext uri="{FF2B5EF4-FFF2-40B4-BE49-F238E27FC236}">
                <a16:creationId xmlns:a16="http://schemas.microsoft.com/office/drawing/2014/main" id="{24F09E4D-AEFA-8318-FE19-D43A7F25C6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035" b="93056" l="10000" r="90000">
                        <a14:foregroundMark x1="53523" y1="11024" x2="63864" y2="8854"/>
                        <a14:foregroundMark x1="63864" y1="8854" x2="65114" y2="9375"/>
                        <a14:foregroundMark x1="60114" y1="5035" x2="56023" y2="5469"/>
                        <a14:foregroundMark x1="26364" y1="89410" x2="36932" y2="93056"/>
                        <a14:foregroundMark x1="36932" y1="93056" x2="54318" y2="891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961" r="23508"/>
          <a:stretch/>
        </p:blipFill>
        <p:spPr bwMode="auto">
          <a:xfrm flipH="1">
            <a:off x="4470239" y="1889303"/>
            <a:ext cx="2155058" cy="4819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7273D9B-08AE-8D41-FBF4-CECC1677C6E8}"/>
              </a:ext>
            </a:extLst>
          </p:cNvPr>
          <p:cNvCxnSpPr>
            <a:cxnSpLocks/>
          </p:cNvCxnSpPr>
          <p:nvPr/>
        </p:nvCxnSpPr>
        <p:spPr>
          <a:xfrm flipH="1">
            <a:off x="3604736" y="1654057"/>
            <a:ext cx="5129749" cy="0"/>
          </a:xfrm>
          <a:prstGeom prst="straightConnector1">
            <a:avLst/>
          </a:prstGeom>
          <a:ln w="57150" cap="flat" cmpd="sng" algn="ctr">
            <a:solidFill>
              <a:srgbClr val="00206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9AF88B5-43B7-2259-A556-9A2F1B426C4A}"/>
              </a:ext>
            </a:extLst>
          </p:cNvPr>
          <p:cNvSpPr txBox="1"/>
          <p:nvPr/>
        </p:nvSpPr>
        <p:spPr>
          <a:xfrm>
            <a:off x="3189100" y="330618"/>
            <a:ext cx="596102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/>
              <a:t>Conclusion 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FEF4AB9-1932-521D-536A-2C28F085CDB7}"/>
              </a:ext>
            </a:extLst>
          </p:cNvPr>
          <p:cNvSpPr/>
          <p:nvPr/>
        </p:nvSpPr>
        <p:spPr>
          <a:xfrm>
            <a:off x="6323743" y="2174510"/>
            <a:ext cx="385554" cy="956241"/>
          </a:xfrm>
          <a:prstGeom prst="ellipse">
            <a:avLst/>
          </a:prstGeom>
          <a:solidFill>
            <a:srgbClr val="E6EC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3E090BE-ADE1-0990-3A0C-0EE808A218C2}"/>
              </a:ext>
            </a:extLst>
          </p:cNvPr>
          <p:cNvSpPr/>
          <p:nvPr/>
        </p:nvSpPr>
        <p:spPr>
          <a:xfrm>
            <a:off x="6371162" y="4238260"/>
            <a:ext cx="385554" cy="956241"/>
          </a:xfrm>
          <a:prstGeom prst="ellipse">
            <a:avLst/>
          </a:prstGeom>
          <a:solidFill>
            <a:srgbClr val="E6EC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group of people standing in a line&#10;&#10;Description automatically generated with medium confidence">
            <a:extLst>
              <a:ext uri="{FF2B5EF4-FFF2-40B4-BE49-F238E27FC236}">
                <a16:creationId xmlns:a16="http://schemas.microsoft.com/office/drawing/2014/main" id="{AD6ADFA6-B79E-786F-246E-DFE7C345C95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86" b="29905"/>
          <a:stretch/>
        </p:blipFill>
        <p:spPr>
          <a:xfrm flipH="1">
            <a:off x="5034796" y="2263081"/>
            <a:ext cx="14577124" cy="7887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197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1100" fill="hold"/>
                                        <p:tgtEl>
                                          <p:spTgt spid="11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1100" fill="hold"/>
                                        <p:tgtEl>
                                          <p:spTgt spid="10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1.85185E-6 L -0.03164 0.00787 " pathEditMode="relative" rAng="0" ptsTypes="AA">
                                      <p:cBhvr>
                                        <p:cTn id="16" dur="11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89" y="3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1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9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7273D9B-08AE-8D41-FBF4-CECC1677C6E8}"/>
              </a:ext>
            </a:extLst>
          </p:cNvPr>
          <p:cNvCxnSpPr>
            <a:cxnSpLocks/>
          </p:cNvCxnSpPr>
          <p:nvPr/>
        </p:nvCxnSpPr>
        <p:spPr>
          <a:xfrm flipH="1">
            <a:off x="3604736" y="1654057"/>
            <a:ext cx="5129749" cy="0"/>
          </a:xfrm>
          <a:prstGeom prst="straightConnector1">
            <a:avLst/>
          </a:prstGeom>
          <a:ln w="57150" cap="flat" cmpd="sng" algn="ctr">
            <a:solidFill>
              <a:srgbClr val="00206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9AF88B5-43B7-2259-A556-9A2F1B426C4A}"/>
              </a:ext>
            </a:extLst>
          </p:cNvPr>
          <p:cNvSpPr txBox="1"/>
          <p:nvPr/>
        </p:nvSpPr>
        <p:spPr>
          <a:xfrm>
            <a:off x="3189100" y="330618"/>
            <a:ext cx="596102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/>
              <a:t>Q&amp;A 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FEF4AB9-1932-521D-536A-2C28F085CDB7}"/>
              </a:ext>
            </a:extLst>
          </p:cNvPr>
          <p:cNvSpPr/>
          <p:nvPr/>
        </p:nvSpPr>
        <p:spPr>
          <a:xfrm>
            <a:off x="6323743" y="2174510"/>
            <a:ext cx="385554" cy="956241"/>
          </a:xfrm>
          <a:prstGeom prst="ellipse">
            <a:avLst/>
          </a:prstGeom>
          <a:solidFill>
            <a:srgbClr val="E6EC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3E090BE-ADE1-0990-3A0C-0EE808A218C2}"/>
              </a:ext>
            </a:extLst>
          </p:cNvPr>
          <p:cNvSpPr/>
          <p:nvPr/>
        </p:nvSpPr>
        <p:spPr>
          <a:xfrm>
            <a:off x="5864734" y="4238259"/>
            <a:ext cx="385554" cy="956241"/>
          </a:xfrm>
          <a:prstGeom prst="ellipse">
            <a:avLst/>
          </a:prstGeom>
          <a:solidFill>
            <a:srgbClr val="E6EC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EE011F8-CB4E-EB62-0066-2C90BF891874}"/>
              </a:ext>
            </a:extLst>
          </p:cNvPr>
          <p:cNvSpPr txBox="1"/>
          <p:nvPr/>
        </p:nvSpPr>
        <p:spPr>
          <a:xfrm>
            <a:off x="1136518" y="2946099"/>
            <a:ext cx="108305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What is Paul’s favorite payment method?</a:t>
            </a:r>
          </a:p>
        </p:txBody>
      </p:sp>
      <p:pic>
        <p:nvPicPr>
          <p:cNvPr id="12" name="Picture 11" descr="A picture containing toy, doll, vector graphics&#10;&#10;Description automatically generated">
            <a:extLst>
              <a:ext uri="{FF2B5EF4-FFF2-40B4-BE49-F238E27FC236}">
                <a16:creationId xmlns:a16="http://schemas.microsoft.com/office/drawing/2014/main" id="{7EEFCD30-E920-0707-9F6C-BBB506F47DF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736"/>
          <a:stretch/>
        </p:blipFill>
        <p:spPr>
          <a:xfrm flipH="1">
            <a:off x="5947662" y="4884604"/>
            <a:ext cx="687065" cy="1973395"/>
          </a:xfrm>
          <a:prstGeom prst="rect">
            <a:avLst/>
          </a:prstGeom>
        </p:spPr>
      </p:pic>
      <p:pic>
        <p:nvPicPr>
          <p:cNvPr id="15" name="Picture 2" descr="old man with gray hair walking with cane, glasses and sweater 3546314  Vector Art at Vecteezy">
            <a:extLst>
              <a:ext uri="{FF2B5EF4-FFF2-40B4-BE49-F238E27FC236}">
                <a16:creationId xmlns:a16="http://schemas.microsoft.com/office/drawing/2014/main" id="{14731020-2F4B-A74F-D519-9F5C7A0FD9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531" b="91094" l="10000" r="90000">
                        <a14:foregroundMark x1="45729" y1="81458" x2="41771" y2="91094"/>
                        <a14:foregroundMark x1="54688" y1="11302" x2="48385" y2="953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866" r="18697"/>
          <a:stretch/>
        </p:blipFill>
        <p:spPr bwMode="auto">
          <a:xfrm>
            <a:off x="5234270" y="4954682"/>
            <a:ext cx="1113523" cy="2045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 descr="A picture containing toy, doll, vector graphics&#10;&#10;Description automatically generated">
            <a:extLst>
              <a:ext uri="{FF2B5EF4-FFF2-40B4-BE49-F238E27FC236}">
                <a16:creationId xmlns:a16="http://schemas.microsoft.com/office/drawing/2014/main" id="{156CDC76-72C7-E140-CC84-E095C25F9EB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89"/>
          <a:stretch/>
        </p:blipFill>
        <p:spPr>
          <a:xfrm flipH="1">
            <a:off x="6504582" y="4902437"/>
            <a:ext cx="663393" cy="1937728"/>
          </a:xfrm>
          <a:prstGeom prst="rect">
            <a:avLst/>
          </a:prstGeom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196D9FC1-AAF5-3FB0-6098-3E2808368F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927" b="99229" l="4154" r="50462">
                        <a14:foregroundMark x1="22923" y1="17341" x2="24923" y2="8478"/>
                        <a14:foregroundMark x1="24923" y1="8478" x2="40154" y2="15029"/>
                        <a14:foregroundMark x1="40154" y1="15029" x2="40462" y2="15318"/>
                        <a14:foregroundMark x1="32615" y1="11175" x2="26769" y2="2794"/>
                        <a14:foregroundMark x1="26769" y1="2794" x2="23231" y2="1927"/>
                        <a14:foregroundMark x1="4154" y1="42871" x2="6000" y2="39403"/>
                        <a14:foregroundMark x1="47692" y1="47206" x2="50615" y2="62620"/>
                        <a14:foregroundMark x1="28923" y1="59056" x2="24462" y2="65800"/>
                        <a14:foregroundMark x1="24462" y1="65800" x2="24462" y2="66089"/>
                        <a14:foregroundMark x1="21692" y1="94990" x2="24462" y2="99229"/>
                        <a14:foregroundMark x1="31846" y1="22929" x2="32000" y2="1685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46363"/>
          <a:stretch/>
        </p:blipFill>
        <p:spPr bwMode="auto">
          <a:xfrm>
            <a:off x="4521544" y="4779775"/>
            <a:ext cx="686993" cy="2045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 descr="A person in a garment&#10;&#10;Description automatically generated with low confidence">
            <a:extLst>
              <a:ext uri="{FF2B5EF4-FFF2-40B4-BE49-F238E27FC236}">
                <a16:creationId xmlns:a16="http://schemas.microsoft.com/office/drawing/2014/main" id="{5BF1A3BD-B856-40A9-9D08-8AE74766F28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801000" y="4884604"/>
            <a:ext cx="1444686" cy="1973396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FBB2A171-91E4-D83E-7AD3-94ED6DD30796}"/>
              </a:ext>
            </a:extLst>
          </p:cNvPr>
          <p:cNvSpPr txBox="1"/>
          <p:nvPr/>
        </p:nvSpPr>
        <p:spPr>
          <a:xfrm>
            <a:off x="1101240" y="2968303"/>
            <a:ext cx="108305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Who took the covid 19 vaccine? 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7C20598-6644-896B-C813-7481173F3ACC}"/>
              </a:ext>
            </a:extLst>
          </p:cNvPr>
          <p:cNvSpPr txBox="1"/>
          <p:nvPr/>
        </p:nvSpPr>
        <p:spPr>
          <a:xfrm>
            <a:off x="835008" y="2946098"/>
            <a:ext cx="108305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What is our main problem?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B837675-A7F1-517B-F653-DF939AD67C3F}"/>
              </a:ext>
            </a:extLst>
          </p:cNvPr>
          <p:cNvSpPr txBox="1"/>
          <p:nvPr/>
        </p:nvSpPr>
        <p:spPr>
          <a:xfrm>
            <a:off x="642231" y="2923893"/>
            <a:ext cx="108305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What is our 4 Ideate?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850BF6A-0C2E-9248-DD7A-8DA37D9E0CFF}"/>
              </a:ext>
            </a:extLst>
          </p:cNvPr>
          <p:cNvSpPr txBox="1"/>
          <p:nvPr/>
        </p:nvSpPr>
        <p:spPr>
          <a:xfrm>
            <a:off x="1171796" y="2930655"/>
            <a:ext cx="108305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Who is our audience?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B3F7D4D-9177-B092-5133-B22CAFD75056}"/>
              </a:ext>
            </a:extLst>
          </p:cNvPr>
          <p:cNvSpPr txBox="1"/>
          <p:nvPr/>
        </p:nvSpPr>
        <p:spPr>
          <a:xfrm>
            <a:off x="985763" y="2996437"/>
            <a:ext cx="108305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From 2019 to 2021 how many times did the kiosk get distrusted ? 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7F39D2E-BBBC-EBDA-0355-340061B706CD}"/>
              </a:ext>
            </a:extLst>
          </p:cNvPr>
          <p:cNvSpPr txBox="1"/>
          <p:nvPr/>
        </p:nvSpPr>
        <p:spPr>
          <a:xfrm>
            <a:off x="850725" y="2942216"/>
            <a:ext cx="108305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Why is having a microphone not a good solution?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E612FC2-43E6-8D1D-497B-7F29EDED21FB}"/>
              </a:ext>
            </a:extLst>
          </p:cNvPr>
          <p:cNvSpPr txBox="1"/>
          <p:nvPr/>
        </p:nvSpPr>
        <p:spPr>
          <a:xfrm>
            <a:off x="699970" y="2885125"/>
            <a:ext cx="108305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Where is kiosk originally from ?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3FFFB5C-AE21-14F0-0FB8-EA24429C1617}"/>
              </a:ext>
            </a:extLst>
          </p:cNvPr>
          <p:cNvSpPr txBox="1"/>
          <p:nvPr/>
        </p:nvSpPr>
        <p:spPr>
          <a:xfrm>
            <a:off x="833086" y="2968302"/>
            <a:ext cx="108305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Which character is </a:t>
            </a:r>
            <a:r>
              <a:rPr lang="en-US" sz="4800" dirty="0" err="1"/>
              <a:t>Saidahmad</a:t>
            </a:r>
            <a:r>
              <a:rPr lang="en-US" sz="4800" dirty="0"/>
              <a:t>? </a:t>
            </a:r>
          </a:p>
        </p:txBody>
      </p:sp>
    </p:spTree>
    <p:extLst>
      <p:ext uri="{BB962C8B-B14F-4D97-AF65-F5344CB8AC3E}">
        <p14:creationId xmlns:p14="http://schemas.microsoft.com/office/powerpoint/2010/main" val="341618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29" grpId="0"/>
      <p:bldP spid="29" grpId="1"/>
      <p:bldP spid="30" grpId="0"/>
      <p:bldP spid="30" grpId="1"/>
      <p:bldP spid="31" grpId="0"/>
      <p:bldP spid="31" grpId="1"/>
      <p:bldP spid="32" grpId="0"/>
      <p:bldP spid="32" grpId="1"/>
      <p:bldP spid="33" grpId="0"/>
      <p:bldP spid="33" grpId="1"/>
      <p:bldP spid="34" grpId="0"/>
      <p:bldP spid="34" grpId="1"/>
      <p:bldP spid="35" grpId="0"/>
      <p:bldP spid="35" grpId="1"/>
      <p:bldP spid="36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61AB5B5-EB1E-F660-7C77-3174733334C3}"/>
              </a:ext>
            </a:extLst>
          </p:cNvPr>
          <p:cNvSpPr/>
          <p:nvPr/>
        </p:nvSpPr>
        <p:spPr>
          <a:xfrm>
            <a:off x="0" y="6255327"/>
            <a:ext cx="12192000" cy="60267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D52578-1DE3-26D4-3A90-FF0953FCA1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17634" y="-769029"/>
            <a:ext cx="9144000" cy="2387600"/>
          </a:xfrm>
        </p:spPr>
        <p:txBody>
          <a:bodyPr/>
          <a:lstStyle/>
          <a:p>
            <a:r>
              <a:rPr lang="en-US" dirty="0"/>
              <a:t>Thank You ~</a:t>
            </a:r>
          </a:p>
        </p:txBody>
      </p:sp>
      <p:pic>
        <p:nvPicPr>
          <p:cNvPr id="7" name="Picture 6" descr="A picture containing toy, doll, vector graphics&#10;&#10;Description automatically generated">
            <a:extLst>
              <a:ext uri="{FF2B5EF4-FFF2-40B4-BE49-F238E27FC236}">
                <a16:creationId xmlns:a16="http://schemas.microsoft.com/office/drawing/2014/main" id="{992BAF07-F01B-501A-9FE6-9E97D13569E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736"/>
          <a:stretch/>
        </p:blipFill>
        <p:spPr>
          <a:xfrm>
            <a:off x="7082156" y="2089566"/>
            <a:ext cx="1524689" cy="4379228"/>
          </a:xfrm>
          <a:prstGeom prst="rect">
            <a:avLst/>
          </a:prstGeom>
        </p:spPr>
      </p:pic>
      <p:pic>
        <p:nvPicPr>
          <p:cNvPr id="10" name="Picture 2" descr="old man with gray hair walking with cane, glasses and sweater 3546314  Vector Art at Vecteezy">
            <a:extLst>
              <a:ext uri="{FF2B5EF4-FFF2-40B4-BE49-F238E27FC236}">
                <a16:creationId xmlns:a16="http://schemas.microsoft.com/office/drawing/2014/main" id="{6EF94A10-F93A-9B71-8900-D272C7D3BE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531" b="91094" l="10000" r="90000">
                        <a14:foregroundMark x1="45729" y1="81458" x2="41771" y2="91094"/>
                        <a14:foregroundMark x1="54688" y1="11302" x2="48385" y2="953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866" r="18697"/>
          <a:stretch/>
        </p:blipFill>
        <p:spPr bwMode="auto">
          <a:xfrm flipH="1">
            <a:off x="5022805" y="2247527"/>
            <a:ext cx="2471057" cy="4539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 picture containing toy, doll, vector graphics&#10;&#10;Description automatically generated">
            <a:extLst>
              <a:ext uri="{FF2B5EF4-FFF2-40B4-BE49-F238E27FC236}">
                <a16:creationId xmlns:a16="http://schemas.microsoft.com/office/drawing/2014/main" id="{EC5C3585-06D6-C646-F39D-A93CC7195F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89"/>
          <a:stretch/>
        </p:blipFill>
        <p:spPr>
          <a:xfrm>
            <a:off x="4290954" y="2133150"/>
            <a:ext cx="1472158" cy="4300079"/>
          </a:xfrm>
          <a:prstGeom prst="rect">
            <a:avLst/>
          </a:prstGeom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7725D116-FF76-FCBE-5AAE-9D689F7D9A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927" b="99229" l="4154" r="50462">
                        <a14:foregroundMark x1="22923" y1="17341" x2="24923" y2="8478"/>
                        <a14:foregroundMark x1="24923" y1="8478" x2="40154" y2="15029"/>
                        <a14:foregroundMark x1="40154" y1="15029" x2="40462" y2="15318"/>
                        <a14:foregroundMark x1="32615" y1="11175" x2="26769" y2="2794"/>
                        <a14:foregroundMark x1="26769" y1="2794" x2="23231" y2="1927"/>
                        <a14:foregroundMark x1="4154" y1="42871" x2="6000" y2="39403"/>
                        <a14:foregroundMark x1="47692" y1="47206" x2="50615" y2="62620"/>
                        <a14:foregroundMark x1="28923" y1="59056" x2="24462" y2="65800"/>
                        <a14:foregroundMark x1="24462" y1="65800" x2="24462" y2="66089"/>
                        <a14:foregroundMark x1="21692" y1="94990" x2="24462" y2="99229"/>
                        <a14:foregroundMark x1="31846" y1="22929" x2="32000" y2="1685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46363"/>
          <a:stretch/>
        </p:blipFill>
        <p:spPr bwMode="auto">
          <a:xfrm flipH="1">
            <a:off x="8225713" y="1893885"/>
            <a:ext cx="1524529" cy="4539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A person in a garment&#10;&#10;Description automatically generated with low confidence">
            <a:extLst>
              <a:ext uri="{FF2B5EF4-FFF2-40B4-BE49-F238E27FC236}">
                <a16:creationId xmlns:a16="http://schemas.microsoft.com/office/drawing/2014/main" id="{87C10D4C-9C07-981F-66FF-D60CAC1CE4D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1758" y="2168378"/>
            <a:ext cx="3205951" cy="4379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1601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1">
            <a:extLst>
              <a:ext uri="{FF2B5EF4-FFF2-40B4-BE49-F238E27FC236}">
                <a16:creationId xmlns:a16="http://schemas.microsoft.com/office/drawing/2014/main" id="{25B97239-2685-48C8-8104-1D4E4E383D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8E1BC22-54B1-DB77-62A6-7FEFFC58FB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994" r="-2" b="9993"/>
          <a:stretch/>
        </p:blipFill>
        <p:spPr>
          <a:xfrm>
            <a:off x="321734" y="321733"/>
            <a:ext cx="5674894" cy="3030842"/>
          </a:xfrm>
          <a:prstGeom prst="rect">
            <a:avLst/>
          </a:prstGeom>
        </p:spPr>
      </p:pic>
      <p:pic>
        <p:nvPicPr>
          <p:cNvPr id="12" name="Picture 11" descr="Graphical user interface&#10;&#10;Description automatically generated">
            <a:extLst>
              <a:ext uri="{FF2B5EF4-FFF2-40B4-BE49-F238E27FC236}">
                <a16:creationId xmlns:a16="http://schemas.microsoft.com/office/drawing/2014/main" id="{CB4086F8-301A-BD0F-B736-F88FD73DBA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8" r="18925" b="-1"/>
          <a:stretch/>
        </p:blipFill>
        <p:spPr>
          <a:xfrm>
            <a:off x="321735" y="3524289"/>
            <a:ext cx="2676579" cy="2776517"/>
          </a:xfrm>
          <a:prstGeom prst="rect">
            <a:avLst/>
          </a:prstGeom>
        </p:spPr>
      </p:pic>
      <p:pic>
        <p:nvPicPr>
          <p:cNvPr id="14" name="Picture 13" descr="A row of atm machines&#10;&#10;Description automatically generated with low confidence">
            <a:extLst>
              <a:ext uri="{FF2B5EF4-FFF2-40B4-BE49-F238E27FC236}">
                <a16:creationId xmlns:a16="http://schemas.microsoft.com/office/drawing/2014/main" id="{A62B2421-35A9-4A84-9201-99FA5A4B053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977" r="24741"/>
          <a:stretch/>
        </p:blipFill>
        <p:spPr>
          <a:xfrm>
            <a:off x="3159553" y="3514855"/>
            <a:ext cx="2837076" cy="278595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AB60A0E-128A-17C0-29B3-632753B34E7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656" r="-2" b="19323"/>
          <a:stretch/>
        </p:blipFill>
        <p:spPr>
          <a:xfrm>
            <a:off x="6195373" y="321733"/>
            <a:ext cx="5674892" cy="597907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E353255-3082-3503-CBC4-2BB813CF8CA0}"/>
              </a:ext>
            </a:extLst>
          </p:cNvPr>
          <p:cNvSpPr txBox="1"/>
          <p:nvPr/>
        </p:nvSpPr>
        <p:spPr>
          <a:xfrm>
            <a:off x="2209053" y="2766150"/>
            <a:ext cx="7981426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800" dirty="0"/>
              <a:t>Used in various commercial facilities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17FAFF9-DD25-74AD-41A0-01949AEE2E01}"/>
              </a:ext>
            </a:extLst>
          </p:cNvPr>
          <p:cNvSpPr txBox="1"/>
          <p:nvPr/>
        </p:nvSpPr>
        <p:spPr>
          <a:xfrm>
            <a:off x="5898896" y="425334"/>
            <a:ext cx="609750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highlight>
                  <a:srgbClr val="C0C0C0"/>
                </a:highlight>
                <a:latin typeface="Malgun Gothic" panose="020B0503020000020004" pitchFamily="34" charset="-127"/>
                <a:cs typeface="Arial" panose="020B0604020202020204" pitchFamily="34" charset="0"/>
              </a:rPr>
              <a:t>A</a:t>
            </a:r>
            <a:r>
              <a:rPr lang="en-US" sz="2400" b="1" dirty="0">
                <a:effectLst/>
                <a:highlight>
                  <a:srgbClr val="C0C0C0"/>
                </a:highlight>
                <a:latin typeface="Malgun Gothic" panose="020B0503020000020004" pitchFamily="34" charset="-127"/>
                <a:cs typeface="Arial" panose="020B0604020202020204" pitchFamily="34" charset="0"/>
              </a:rPr>
              <a:t>partment Amenity </a:t>
            </a:r>
            <a:endParaRPr lang="en-US" sz="2400" b="1" dirty="0">
              <a:highlight>
                <a:srgbClr val="C0C0C0"/>
              </a:highlight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AF833CB-AFA9-82B0-4D3C-BD401AE66A78}"/>
              </a:ext>
            </a:extLst>
          </p:cNvPr>
          <p:cNvSpPr txBox="1"/>
          <p:nvPr/>
        </p:nvSpPr>
        <p:spPr>
          <a:xfrm>
            <a:off x="94282" y="3524289"/>
            <a:ext cx="327358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highlight>
                  <a:srgbClr val="C0C0C0"/>
                </a:highlight>
                <a:latin typeface="Malgun Gothic" panose="020B0503020000020004" pitchFamily="34" charset="-127"/>
                <a:cs typeface="Arial" panose="020B0604020202020204" pitchFamily="34" charset="0"/>
              </a:rPr>
              <a:t>Restaurant</a:t>
            </a:r>
            <a:r>
              <a:rPr lang="en-US" sz="2400" b="1" dirty="0">
                <a:effectLst/>
                <a:highlight>
                  <a:srgbClr val="C0C0C0"/>
                </a:highlight>
                <a:latin typeface="Malgun Gothic" panose="020B0503020000020004" pitchFamily="34" charset="-127"/>
                <a:cs typeface="Arial" panose="020B0604020202020204" pitchFamily="34" charset="0"/>
              </a:rPr>
              <a:t> </a:t>
            </a:r>
            <a:endParaRPr lang="en-US" sz="2400" b="1" dirty="0">
              <a:highlight>
                <a:srgbClr val="C0C0C0"/>
              </a:highlight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E26AD56-DD63-0581-AED2-701269FF9046}"/>
              </a:ext>
            </a:extLst>
          </p:cNvPr>
          <p:cNvSpPr txBox="1"/>
          <p:nvPr/>
        </p:nvSpPr>
        <p:spPr>
          <a:xfrm>
            <a:off x="1461658" y="339488"/>
            <a:ext cx="327358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highlight>
                  <a:srgbClr val="C0C0C0"/>
                </a:highlight>
                <a:latin typeface="Malgun Gothic" panose="020B0503020000020004" pitchFamily="34" charset="-127"/>
                <a:cs typeface="Arial" panose="020B0604020202020204" pitchFamily="34" charset="0"/>
              </a:rPr>
              <a:t>Subway</a:t>
            </a:r>
            <a:endParaRPr lang="en-US" sz="2400" b="1" dirty="0">
              <a:highlight>
                <a:srgbClr val="C0C0C0"/>
              </a:highlight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3B067B3-6A48-6DED-5EA1-A67A5C562ABC}"/>
              </a:ext>
            </a:extLst>
          </p:cNvPr>
          <p:cNvSpPr txBox="1"/>
          <p:nvPr/>
        </p:nvSpPr>
        <p:spPr>
          <a:xfrm>
            <a:off x="2878796" y="3505426"/>
            <a:ext cx="327358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highlight>
                  <a:srgbClr val="C0C0C0"/>
                </a:highlight>
                <a:latin typeface="Malgun Gothic" panose="020B0503020000020004" pitchFamily="34" charset="-127"/>
                <a:cs typeface="Arial" panose="020B0604020202020204" pitchFamily="34" charset="0"/>
              </a:rPr>
              <a:t>Theater </a:t>
            </a:r>
          </a:p>
        </p:txBody>
      </p:sp>
    </p:spTree>
    <p:extLst>
      <p:ext uri="{BB962C8B-B14F-4D97-AF65-F5344CB8AC3E}">
        <p14:creationId xmlns:p14="http://schemas.microsoft.com/office/powerpoint/2010/main" val="2544549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7" grpId="0"/>
      <p:bldP spid="28" grpId="0"/>
      <p:bldP spid="29" grpId="0"/>
      <p:bldP spid="3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7273D9B-08AE-8D41-FBF4-CECC1677C6E8}"/>
              </a:ext>
            </a:extLst>
          </p:cNvPr>
          <p:cNvCxnSpPr>
            <a:cxnSpLocks/>
          </p:cNvCxnSpPr>
          <p:nvPr/>
        </p:nvCxnSpPr>
        <p:spPr>
          <a:xfrm flipH="1">
            <a:off x="447479" y="1206094"/>
            <a:ext cx="7298027" cy="0"/>
          </a:xfrm>
          <a:prstGeom prst="straightConnector1">
            <a:avLst/>
          </a:prstGeom>
          <a:ln w="38100" cap="flat" cmpd="sng" algn="ctr">
            <a:solidFill>
              <a:srgbClr val="00206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9AF88B5-43B7-2259-A556-9A2F1B426C4A}"/>
              </a:ext>
            </a:extLst>
          </p:cNvPr>
          <p:cNvSpPr txBox="1"/>
          <p:nvPr/>
        </p:nvSpPr>
        <p:spPr>
          <a:xfrm>
            <a:off x="447479" y="375097"/>
            <a:ext cx="71433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Why we have it – Covid 19 </a:t>
            </a:r>
          </a:p>
        </p:txBody>
      </p:sp>
      <p:pic>
        <p:nvPicPr>
          <p:cNvPr id="7170" name="Picture 2" descr="Coronavirus Icon Corona - Free vector graphic on Pixabay">
            <a:extLst>
              <a:ext uri="{FF2B5EF4-FFF2-40B4-BE49-F238E27FC236}">
                <a16:creationId xmlns:a16="http://schemas.microsoft.com/office/drawing/2014/main" id="{F13EEE8B-EA74-7D4F-3563-F5B1BB81A2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2417" y="2037091"/>
            <a:ext cx="3147166" cy="3144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Cashier Svg Png Icon Free Download (#507209) - OnlineWebFonts.COM">
            <a:extLst>
              <a:ext uri="{FF2B5EF4-FFF2-40B4-BE49-F238E27FC236}">
                <a16:creationId xmlns:a16="http://schemas.microsoft.com/office/drawing/2014/main" id="{E5DB4BD5-A3D0-BC9A-0728-6C758428E1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9583" y="1356850"/>
            <a:ext cx="3796001" cy="3718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Interactiv kiosk - Free computer icons">
            <a:extLst>
              <a:ext uri="{FF2B5EF4-FFF2-40B4-BE49-F238E27FC236}">
                <a16:creationId xmlns:a16="http://schemas.microsoft.com/office/drawing/2014/main" id="{ACEA6883-3ABD-35DF-930A-D6F7D84D2B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6179" y="1206094"/>
            <a:ext cx="4876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0144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6" dur="20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7273D9B-08AE-8D41-FBF4-CECC1677C6E8}"/>
              </a:ext>
            </a:extLst>
          </p:cNvPr>
          <p:cNvCxnSpPr>
            <a:cxnSpLocks/>
          </p:cNvCxnSpPr>
          <p:nvPr/>
        </p:nvCxnSpPr>
        <p:spPr>
          <a:xfrm flipH="1">
            <a:off x="1502208" y="1206094"/>
            <a:ext cx="9440112" cy="0"/>
          </a:xfrm>
          <a:prstGeom prst="straightConnector1">
            <a:avLst/>
          </a:prstGeom>
          <a:ln w="38100" cap="flat" cmpd="sng" algn="ctr">
            <a:solidFill>
              <a:srgbClr val="00206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9AF88B5-43B7-2259-A556-9A2F1B426C4A}"/>
              </a:ext>
            </a:extLst>
          </p:cNvPr>
          <p:cNvSpPr txBox="1"/>
          <p:nvPr/>
        </p:nvSpPr>
        <p:spPr>
          <a:xfrm>
            <a:off x="518379" y="375097"/>
            <a:ext cx="111552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Status of kiosk distribution in Korea</a:t>
            </a: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2AE12F51-01D7-EC5E-5D4A-F1DE4002F5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1282452"/>
              </p:ext>
            </p:extLst>
          </p:nvPr>
        </p:nvGraphicFramePr>
        <p:xfrm>
          <a:off x="1502208" y="2048525"/>
          <a:ext cx="9187584" cy="4434378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3062528">
                  <a:extLst>
                    <a:ext uri="{9D8B030D-6E8A-4147-A177-3AD203B41FA5}">
                      <a16:colId xmlns:a16="http://schemas.microsoft.com/office/drawing/2014/main" val="4179088201"/>
                    </a:ext>
                  </a:extLst>
                </a:gridCol>
                <a:gridCol w="3062528">
                  <a:extLst>
                    <a:ext uri="{9D8B030D-6E8A-4147-A177-3AD203B41FA5}">
                      <a16:colId xmlns:a16="http://schemas.microsoft.com/office/drawing/2014/main" val="1939040794"/>
                    </a:ext>
                  </a:extLst>
                </a:gridCol>
                <a:gridCol w="3062528">
                  <a:extLst>
                    <a:ext uri="{9D8B030D-6E8A-4147-A177-3AD203B41FA5}">
                      <a16:colId xmlns:a16="http://schemas.microsoft.com/office/drawing/2014/main" val="3765711202"/>
                    </a:ext>
                  </a:extLst>
                </a:gridCol>
              </a:tblGrid>
              <a:tr h="739063">
                <a:tc>
                  <a:txBody>
                    <a:bodyPr/>
                    <a:lstStyle/>
                    <a:p>
                      <a:pPr marL="0" marR="0" algn="just" latinLnBrk="1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kern="100" dirty="0"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latinLnBrk="1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1" kern="10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2019</a:t>
                      </a:r>
                      <a:endParaRPr lang="en-US" sz="2800" kern="100"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latinLnBrk="1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1" kern="10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2021</a:t>
                      </a:r>
                      <a:endParaRPr lang="en-US" sz="2800" kern="100"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80225113"/>
                  </a:ext>
                </a:extLst>
              </a:tr>
              <a:tr h="739063">
                <a:tc>
                  <a:txBody>
                    <a:bodyPr/>
                    <a:lstStyle/>
                    <a:p>
                      <a:pPr marL="0" marR="0" algn="just" latinLnBrk="1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kern="10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Private sector</a:t>
                      </a:r>
                      <a:endParaRPr lang="en-US" sz="2800" kern="100"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63500" algn="just" latinLnBrk="1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kern="10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8,587</a:t>
                      </a:r>
                      <a:endParaRPr lang="en-US" sz="2800" kern="100"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63500" algn="just" latinLnBrk="1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kern="10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26,574</a:t>
                      </a:r>
                      <a:endParaRPr lang="en-US" sz="2800" kern="100"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73322971"/>
                  </a:ext>
                </a:extLst>
              </a:tr>
              <a:tr h="739063">
                <a:tc>
                  <a:txBody>
                    <a:bodyPr/>
                    <a:lstStyle/>
                    <a:p>
                      <a:pPr marL="0" marR="0" algn="just" latinLnBrk="1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kern="10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Theater</a:t>
                      </a:r>
                      <a:endParaRPr lang="en-US" sz="2800" kern="100"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63500" algn="just" latinLnBrk="1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kern="100"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1,930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63500" algn="just" latinLnBrk="1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kern="100"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2,281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93977417"/>
                  </a:ext>
                </a:extLst>
              </a:tr>
              <a:tr h="739063">
                <a:tc>
                  <a:txBody>
                    <a:bodyPr/>
                    <a:lstStyle/>
                    <a:p>
                      <a:pPr marL="0" marR="0" algn="just" latinLnBrk="1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kern="10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Supermarket</a:t>
                      </a:r>
                      <a:endParaRPr lang="en-US" sz="2800" kern="100"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63500" algn="just" latinLnBrk="1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kern="100"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1,178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63500" algn="just" latinLnBrk="1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kern="100"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1,738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24431421"/>
                  </a:ext>
                </a:extLst>
              </a:tr>
              <a:tr h="739063">
                <a:tc>
                  <a:txBody>
                    <a:bodyPr/>
                    <a:lstStyle/>
                    <a:p>
                      <a:pPr marL="0" marR="0" algn="just" latinLnBrk="1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kern="10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Restaurant</a:t>
                      </a:r>
                      <a:endParaRPr lang="en-US" sz="2800" kern="100"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63500" algn="just" latinLnBrk="1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1" kern="100">
                          <a:solidFill>
                            <a:srgbClr val="FF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5,479</a:t>
                      </a:r>
                      <a:endParaRPr lang="en-US" sz="2800" kern="100"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63500" algn="just" latinLnBrk="1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1" kern="100">
                          <a:solidFill>
                            <a:srgbClr val="FF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21,335</a:t>
                      </a:r>
                      <a:endParaRPr lang="en-US" sz="2800" kern="100"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99555440"/>
                  </a:ext>
                </a:extLst>
              </a:tr>
              <a:tr h="739063">
                <a:tc>
                  <a:txBody>
                    <a:bodyPr/>
                    <a:lstStyle/>
                    <a:p>
                      <a:pPr marL="0" marR="0" algn="just" latinLnBrk="1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kern="100" dirty="0">
                          <a:solidFill>
                            <a:srgbClr val="00000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Living facilities</a:t>
                      </a:r>
                      <a:endParaRPr lang="en-US" sz="2800" kern="100" dirty="0"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190500" algn="just" latinLnBrk="1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kern="100"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latinLnBrk="1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kern="100" dirty="0"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 1,200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374407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599700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7273D9B-08AE-8D41-FBF4-CECC1677C6E8}"/>
              </a:ext>
            </a:extLst>
          </p:cNvPr>
          <p:cNvCxnSpPr>
            <a:cxnSpLocks/>
          </p:cNvCxnSpPr>
          <p:nvPr/>
        </p:nvCxnSpPr>
        <p:spPr>
          <a:xfrm flipH="1">
            <a:off x="447479" y="1206094"/>
            <a:ext cx="7985321" cy="0"/>
          </a:xfrm>
          <a:prstGeom prst="straightConnector1">
            <a:avLst/>
          </a:prstGeom>
          <a:ln w="38100" cap="flat" cmpd="sng" algn="ctr">
            <a:solidFill>
              <a:srgbClr val="00206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7" name="Graphic 6" descr="Man with cane with solid fill">
            <a:extLst>
              <a:ext uri="{FF2B5EF4-FFF2-40B4-BE49-F238E27FC236}">
                <a16:creationId xmlns:a16="http://schemas.microsoft.com/office/drawing/2014/main" id="{2EB79F41-8131-9A32-0E30-9BC14E5DE7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60051" y="2535472"/>
            <a:ext cx="2352873" cy="2352873"/>
          </a:xfrm>
          <a:prstGeom prst="rect">
            <a:avLst/>
          </a:prstGeom>
        </p:spPr>
      </p:pic>
      <p:pic>
        <p:nvPicPr>
          <p:cNvPr id="10" name="Graphic 9" descr="Group of men with solid fill">
            <a:extLst>
              <a:ext uri="{FF2B5EF4-FFF2-40B4-BE49-F238E27FC236}">
                <a16:creationId xmlns:a16="http://schemas.microsoft.com/office/drawing/2014/main" id="{30D08537-43C4-6D33-2026-5DCB0B3293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34036" y="2535472"/>
            <a:ext cx="2498436" cy="249843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5E0D5AA-7EA7-27B0-08CC-85DDFE3CE1C0}"/>
              </a:ext>
            </a:extLst>
          </p:cNvPr>
          <p:cNvSpPr txBox="1"/>
          <p:nvPr/>
        </p:nvSpPr>
        <p:spPr>
          <a:xfrm>
            <a:off x="1112487" y="4724461"/>
            <a:ext cx="3048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effectLst/>
                <a:latin typeface="Malgun Gothic" panose="020B0503020000020004" pitchFamily="34" charset="-127"/>
                <a:cs typeface="Arial" panose="020B0604020202020204" pitchFamily="34" charset="0"/>
              </a:rPr>
              <a:t>65 or older</a:t>
            </a:r>
            <a:endParaRPr lang="en-US" sz="2400" dirty="0"/>
          </a:p>
        </p:txBody>
      </p:sp>
      <p:sp>
        <p:nvSpPr>
          <p:cNvPr id="17" name="Flowchart: Connector 16">
            <a:extLst>
              <a:ext uri="{FF2B5EF4-FFF2-40B4-BE49-F238E27FC236}">
                <a16:creationId xmlns:a16="http://schemas.microsoft.com/office/drawing/2014/main" id="{9D3C53B1-FF20-9D78-64C0-684C3BB057DB}"/>
              </a:ext>
            </a:extLst>
          </p:cNvPr>
          <p:cNvSpPr/>
          <p:nvPr/>
        </p:nvSpPr>
        <p:spPr>
          <a:xfrm>
            <a:off x="872341" y="2089817"/>
            <a:ext cx="3528291" cy="3389743"/>
          </a:xfrm>
          <a:prstGeom prst="flowChartConnector">
            <a:avLst/>
          </a:prstGeom>
          <a:solidFill>
            <a:schemeClr val="accent5">
              <a:lumMod val="60000"/>
              <a:lumOff val="40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lowchart: Connector 18">
            <a:extLst>
              <a:ext uri="{FF2B5EF4-FFF2-40B4-BE49-F238E27FC236}">
                <a16:creationId xmlns:a16="http://schemas.microsoft.com/office/drawing/2014/main" id="{337FA192-2E84-C80B-592E-4782BACD4D9B}"/>
              </a:ext>
            </a:extLst>
          </p:cNvPr>
          <p:cNvSpPr/>
          <p:nvPr/>
        </p:nvSpPr>
        <p:spPr>
          <a:xfrm>
            <a:off x="7419108" y="2089818"/>
            <a:ext cx="3528291" cy="3389743"/>
          </a:xfrm>
          <a:prstGeom prst="flowChartConnector">
            <a:avLst/>
          </a:prstGeom>
          <a:solidFill>
            <a:schemeClr val="bg2">
              <a:lumMod val="90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11D3351-2F16-D848-FE37-2F9FBD0590B4}"/>
              </a:ext>
            </a:extLst>
          </p:cNvPr>
          <p:cNvSpPr txBox="1"/>
          <p:nvPr/>
        </p:nvSpPr>
        <p:spPr>
          <a:xfrm>
            <a:off x="5388124" y="3076802"/>
            <a:ext cx="12705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7% &gt;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693FBA6-9207-AAEA-BDC8-19542E8BF565}"/>
              </a:ext>
            </a:extLst>
          </p:cNvPr>
          <p:cNvSpPr txBox="1"/>
          <p:nvPr/>
        </p:nvSpPr>
        <p:spPr>
          <a:xfrm>
            <a:off x="447478" y="375097"/>
            <a:ext cx="80666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Why we have it – Aging Society </a:t>
            </a:r>
          </a:p>
        </p:txBody>
      </p:sp>
    </p:spTree>
    <p:extLst>
      <p:ext uri="{BB962C8B-B14F-4D97-AF65-F5344CB8AC3E}">
        <p14:creationId xmlns:p14="http://schemas.microsoft.com/office/powerpoint/2010/main" val="467393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7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00"/>
                            </p:stCondLst>
                            <p:childTnLst>
                              <p:par>
                                <p:cTn id="12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" dur="8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9" grpId="0" animBg="1"/>
      <p:bldP spid="2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7273D9B-08AE-8D41-FBF4-CECC1677C6E8}"/>
              </a:ext>
            </a:extLst>
          </p:cNvPr>
          <p:cNvCxnSpPr>
            <a:cxnSpLocks/>
          </p:cNvCxnSpPr>
          <p:nvPr/>
        </p:nvCxnSpPr>
        <p:spPr>
          <a:xfrm flipH="1">
            <a:off x="447479" y="1206094"/>
            <a:ext cx="4378018" cy="0"/>
          </a:xfrm>
          <a:prstGeom prst="straightConnector1">
            <a:avLst/>
          </a:prstGeom>
          <a:ln w="38100" cap="flat" cmpd="sng" algn="ctr">
            <a:solidFill>
              <a:srgbClr val="00206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9AF88B5-43B7-2259-A556-9A2F1B426C4A}"/>
              </a:ext>
            </a:extLst>
          </p:cNvPr>
          <p:cNvSpPr txBox="1"/>
          <p:nvPr/>
        </p:nvSpPr>
        <p:spPr>
          <a:xfrm>
            <a:off x="447479" y="375097"/>
            <a:ext cx="42189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Why we have it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5D7D07B-3EA3-2FC5-3D92-74AF678D6179}"/>
              </a:ext>
            </a:extLst>
          </p:cNvPr>
          <p:cNvSpPr txBox="1"/>
          <p:nvPr/>
        </p:nvSpPr>
        <p:spPr>
          <a:xfrm>
            <a:off x="707732" y="2841212"/>
            <a:ext cx="42189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kern="100" dirty="0">
                <a:effectLst/>
                <a:latin typeface="Malgun Gothic" panose="020B0503020000020004" pitchFamily="34" charset="-127"/>
                <a:ea typeface="Malgun Gothic" panose="020B0503020000020004" pitchFamily="34" charset="-127"/>
                <a:cs typeface="Arial" panose="020B0604020202020204" pitchFamily="34" charset="0"/>
              </a:rPr>
              <a:t>The solution </a:t>
            </a:r>
          </a:p>
        </p:txBody>
      </p:sp>
      <p:pic>
        <p:nvPicPr>
          <p:cNvPr id="8194" name="Picture 2" descr="Kiosk - Free weather icons">
            <a:extLst>
              <a:ext uri="{FF2B5EF4-FFF2-40B4-BE49-F238E27FC236}">
                <a16:creationId xmlns:a16="http://schemas.microsoft.com/office/drawing/2014/main" id="{F02C0DD9-6551-8D79-BD72-7E26BDAC9C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091429" y="1442668"/>
            <a:ext cx="4876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2601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7273D9B-08AE-8D41-FBF4-CECC1677C6E8}"/>
              </a:ext>
            </a:extLst>
          </p:cNvPr>
          <p:cNvCxnSpPr>
            <a:cxnSpLocks/>
          </p:cNvCxnSpPr>
          <p:nvPr/>
        </p:nvCxnSpPr>
        <p:spPr>
          <a:xfrm flipH="1">
            <a:off x="447479" y="1206094"/>
            <a:ext cx="4378018" cy="0"/>
          </a:xfrm>
          <a:prstGeom prst="straightConnector1">
            <a:avLst/>
          </a:prstGeom>
          <a:ln w="38100" cap="flat" cmpd="sng" algn="ctr">
            <a:solidFill>
              <a:srgbClr val="00206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9AF88B5-43B7-2259-A556-9A2F1B426C4A}"/>
              </a:ext>
            </a:extLst>
          </p:cNvPr>
          <p:cNvSpPr txBox="1"/>
          <p:nvPr/>
        </p:nvSpPr>
        <p:spPr>
          <a:xfrm>
            <a:off x="447479" y="375097"/>
            <a:ext cx="42189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Why we have it </a:t>
            </a:r>
          </a:p>
        </p:txBody>
      </p:sp>
      <p:pic>
        <p:nvPicPr>
          <p:cNvPr id="13" name="Picture 2" descr="Kiosk - Free weather icons">
            <a:extLst>
              <a:ext uri="{FF2B5EF4-FFF2-40B4-BE49-F238E27FC236}">
                <a16:creationId xmlns:a16="http://schemas.microsoft.com/office/drawing/2014/main" id="{92DA5CC1-FCC3-E285-2A5C-A14707FFE0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096830" y="1288091"/>
            <a:ext cx="4876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Graphic 13" descr="Man with cane with solid fill">
            <a:extLst>
              <a:ext uri="{FF2B5EF4-FFF2-40B4-BE49-F238E27FC236}">
                <a16:creationId xmlns:a16="http://schemas.microsoft.com/office/drawing/2014/main" id="{88EE3734-D06F-5C36-31C5-04C26F6EC6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34144" y="2037091"/>
            <a:ext cx="3532818" cy="353281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769FC28-4AF1-4907-538E-490156FA259C}"/>
              </a:ext>
            </a:extLst>
          </p:cNvPr>
          <p:cNvSpPr txBox="1"/>
          <p:nvPr/>
        </p:nvSpPr>
        <p:spPr>
          <a:xfrm>
            <a:off x="1873016" y="2310636"/>
            <a:ext cx="8667640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They don't know how to use it (33.8%)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They don't need it (29.4%)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They do not want people to wait behind them (17.8%)</a:t>
            </a:r>
          </a:p>
        </p:txBody>
      </p:sp>
    </p:spTree>
    <p:extLst>
      <p:ext uri="{BB962C8B-B14F-4D97-AF65-F5344CB8AC3E}">
        <p14:creationId xmlns:p14="http://schemas.microsoft.com/office/powerpoint/2010/main" val="775346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2.96296E-6 L 0.28971 0.00139 " pathEditMode="relative" rAng="0" ptsTypes="AA">
                                      <p:cBhvr>
                                        <p:cTn id="6" dur="6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479" y="6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3.7037E-7 L -0.31705 3.7037E-7 " pathEditMode="relative" rAng="0" ptsTypes="AA">
                                      <p:cBhvr>
                                        <p:cTn id="8" dur="6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85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Paper">
      <a:dk1>
        <a:sysClr val="windowText" lastClr="000000"/>
      </a:dk1>
      <a:lt1>
        <a:sysClr val="window" lastClr="FFFFFF"/>
      </a:lt1>
      <a:dk2>
        <a:srgbClr val="444D26"/>
      </a:dk2>
      <a:lt2>
        <a:srgbClr val="FEFAC9"/>
      </a:lt2>
      <a:accent1>
        <a:srgbClr val="A5B592"/>
      </a:accent1>
      <a:accent2>
        <a:srgbClr val="F3A447"/>
      </a:accent2>
      <a:accent3>
        <a:srgbClr val="E7BC29"/>
      </a:accent3>
      <a:accent4>
        <a:srgbClr val="D092A7"/>
      </a:accent4>
      <a:accent5>
        <a:srgbClr val="9C85C0"/>
      </a:accent5>
      <a:accent6>
        <a:srgbClr val="809EC2"/>
      </a:accent6>
      <a:hlink>
        <a:srgbClr val="8E58B6"/>
      </a:hlink>
      <a:folHlink>
        <a:srgbClr val="7F6F6F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5341</TotalTime>
  <Words>648</Words>
  <Application>Microsoft Office PowerPoint</Application>
  <PresentationFormat>Widescreen</PresentationFormat>
  <Paragraphs>176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8" baseType="lpstr">
      <vt:lpstr>Malgun Gothic</vt:lpstr>
      <vt:lpstr>Arial</vt:lpstr>
      <vt:lpstr>Calibri</vt:lpstr>
      <vt:lpstr>Calibri Light</vt:lpstr>
      <vt:lpstr>Office Theme</vt:lpstr>
      <vt:lpstr>Kiosk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 ~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 Thinking</dc:title>
  <dc:creator>Abrar Sami Alabdulwahab</dc:creator>
  <cp:lastModifiedBy>Eui An</cp:lastModifiedBy>
  <cp:revision>32</cp:revision>
  <dcterms:created xsi:type="dcterms:W3CDTF">2022-05-16T11:18:39Z</dcterms:created>
  <dcterms:modified xsi:type="dcterms:W3CDTF">2022-06-18T01:36:56Z</dcterms:modified>
</cp:coreProperties>
</file>